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4"/>
  </p:notesMasterIdLst>
  <p:sldIdLst>
    <p:sldId id="256" r:id="rId2"/>
    <p:sldId id="258" r:id="rId3"/>
    <p:sldId id="260" r:id="rId4"/>
    <p:sldId id="261" r:id="rId5"/>
    <p:sldId id="262" r:id="rId6"/>
    <p:sldId id="265"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35A"/>
    <a:srgbClr val="D782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114" d="100"/>
          <a:sy n="114" d="100"/>
        </p:scale>
        <p:origin x="1272"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66865-467F-45DD-98D7-F7D244214780}" type="datetimeFigureOut">
              <a:rPr lang="es-CL" smtClean="0"/>
              <a:t>09-05-2022</a:t>
            </a:fld>
            <a:endParaRPr lang="es-C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021CFF-FA83-42E0-B828-7F1F61DD3B7B}" type="slidenum">
              <a:rPr lang="es-CL" smtClean="0"/>
              <a:t>‹Nº›</a:t>
            </a:fld>
            <a:endParaRPr lang="es-CL"/>
          </a:p>
        </p:txBody>
      </p:sp>
    </p:spTree>
    <p:extLst>
      <p:ext uri="{BB962C8B-B14F-4D97-AF65-F5344CB8AC3E}">
        <p14:creationId xmlns:p14="http://schemas.microsoft.com/office/powerpoint/2010/main" val="1458283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5.1 – Protocolo Ethernet</a:t>
            </a:r>
          </a:p>
          <a:p>
            <a:pPr>
              <a:lnSpc>
                <a:spcPct val="80000"/>
              </a:lnSpc>
              <a:buFontTx/>
              <a:buNone/>
            </a:pPr>
            <a:r>
              <a:rPr lang="es-ES" dirty="0">
                <a:latin typeface="Arial" charset="0"/>
              </a:rPr>
              <a:t>5.1.1 – Trama de Ethernet</a:t>
            </a:r>
          </a:p>
          <a:p>
            <a:pPr>
              <a:lnSpc>
                <a:spcPct val="80000"/>
              </a:lnSpc>
              <a:buFontTx/>
              <a:buNone/>
            </a:pPr>
            <a:r>
              <a:rPr lang="es-ES" dirty="0">
                <a:latin typeface="Arial" charset="0"/>
              </a:rPr>
              <a:t>5.1.1.1 – Encapsulamiento de Ethernet</a:t>
            </a:r>
          </a:p>
          <a:p>
            <a:pPr>
              <a:lnSpc>
                <a:spcPct val="80000"/>
              </a:lnSpc>
              <a:buFontTx/>
              <a:buNone/>
            </a:pPr>
            <a:endParaRPr lang="es-ES" baseline="0" dirty="0">
              <a:latin typeface="Arial" charset="0"/>
            </a:endParaRPr>
          </a:p>
          <a:p>
            <a:pPr>
              <a:lnSpc>
                <a:spcPct val="80000"/>
              </a:lnSpc>
              <a:buFontTx/>
              <a:buNone/>
            </a:pPr>
            <a:endParaRPr lang="es-ES" dirty="0"/>
          </a:p>
        </p:txBody>
      </p:sp>
    </p:spTree>
    <p:extLst>
      <p:ext uri="{BB962C8B-B14F-4D97-AF65-F5344CB8AC3E}">
        <p14:creationId xmlns:p14="http://schemas.microsoft.com/office/powerpoint/2010/main" val="2288420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s-ES" sz="1200" kern="1200" dirty="0">
                <a:solidFill>
                  <a:schemeClr val="tx1"/>
                </a:solidFill>
                <a:latin typeface="Arial" charset="0"/>
              </a:rPr>
              <a:t>6.1 – Protocolos de la capa de red</a:t>
            </a:r>
          </a:p>
          <a:p>
            <a:pPr>
              <a:lnSpc>
                <a:spcPct val="80000"/>
              </a:lnSpc>
              <a:buFontTx/>
              <a:buNone/>
            </a:pPr>
            <a:r>
              <a:rPr lang="es-ES" dirty="0">
                <a:latin typeface="Arial" charset="0"/>
              </a:rPr>
              <a:t>6.1.2 – Características del protocolo IP</a:t>
            </a:r>
          </a:p>
          <a:p>
            <a:pPr>
              <a:lnSpc>
                <a:spcPct val="80000"/>
              </a:lnSpc>
              <a:buFontTx/>
              <a:buNone/>
            </a:pPr>
            <a:r>
              <a:rPr lang="es-ES" dirty="0">
                <a:latin typeface="Arial" charset="0"/>
              </a:rPr>
              <a:t>6.1.2.3 – IP: sin conexión</a:t>
            </a:r>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s-ES" dirty="0">
              <a:solidFill>
                <a:prstClr val="black"/>
              </a:solidFill>
            </a:endParaRPr>
          </a:p>
        </p:txBody>
      </p:sp>
    </p:spTree>
    <p:extLst>
      <p:ext uri="{BB962C8B-B14F-4D97-AF65-F5344CB8AC3E}">
        <p14:creationId xmlns:p14="http://schemas.microsoft.com/office/powerpoint/2010/main" val="2045321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s-ES" sz="1200" kern="1200" dirty="0">
                <a:solidFill>
                  <a:schemeClr val="tx1"/>
                </a:solidFill>
                <a:latin typeface="Arial" charset="0"/>
              </a:rPr>
              <a:t>6.1 – Protocolos de la capa de red</a:t>
            </a:r>
          </a:p>
          <a:p>
            <a:pPr>
              <a:lnSpc>
                <a:spcPct val="80000"/>
              </a:lnSpc>
              <a:buFontTx/>
              <a:buNone/>
            </a:pPr>
            <a:r>
              <a:rPr lang="es-ES" dirty="0">
                <a:latin typeface="Arial" charset="0"/>
              </a:rPr>
              <a:t>6.1.2 – Características del protocolo IP</a:t>
            </a:r>
          </a:p>
          <a:p>
            <a:pPr>
              <a:lnSpc>
                <a:spcPct val="80000"/>
              </a:lnSpc>
              <a:buFontTx/>
              <a:buNone/>
            </a:pPr>
            <a:r>
              <a:rPr lang="es-ES" dirty="0">
                <a:latin typeface="Arial" charset="0"/>
              </a:rPr>
              <a:t>6.1.2.4 – IP: máximo esfuerzo de entrega</a:t>
            </a:r>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s-ES" dirty="0">
              <a:solidFill>
                <a:prstClr val="black"/>
              </a:solidFill>
            </a:endParaRPr>
          </a:p>
        </p:txBody>
      </p:sp>
    </p:spTree>
    <p:extLst>
      <p:ext uri="{BB962C8B-B14F-4D97-AF65-F5344CB8AC3E}">
        <p14:creationId xmlns:p14="http://schemas.microsoft.com/office/powerpoint/2010/main" val="4028827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s-ES" sz="1200" kern="1200" dirty="0">
                <a:solidFill>
                  <a:schemeClr val="tx1"/>
                </a:solidFill>
                <a:latin typeface="Arial" charset="0"/>
              </a:rPr>
              <a:t>6.1 – Protocolos de la capa de red</a:t>
            </a:r>
          </a:p>
          <a:p>
            <a:pPr>
              <a:lnSpc>
                <a:spcPct val="80000"/>
              </a:lnSpc>
              <a:buFontTx/>
              <a:buNone/>
            </a:pPr>
            <a:r>
              <a:rPr lang="es-ES" dirty="0">
                <a:latin typeface="Arial" charset="0"/>
              </a:rPr>
              <a:t>6.1.2 – Características del protocolo IP</a:t>
            </a:r>
          </a:p>
          <a:p>
            <a:pPr>
              <a:lnSpc>
                <a:spcPct val="80000"/>
              </a:lnSpc>
              <a:buFontTx/>
              <a:buNone/>
            </a:pPr>
            <a:r>
              <a:rPr lang="es-ES" dirty="0">
                <a:latin typeface="Arial" charset="0"/>
              </a:rPr>
              <a:t>6.1.2.5 – IP: independiente de los medios</a:t>
            </a:r>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s-ES" dirty="0">
              <a:solidFill>
                <a:prstClr val="black"/>
              </a:solidFill>
            </a:endParaRPr>
          </a:p>
        </p:txBody>
      </p:sp>
    </p:spTree>
    <p:extLst>
      <p:ext uri="{BB962C8B-B14F-4D97-AF65-F5344CB8AC3E}">
        <p14:creationId xmlns:p14="http://schemas.microsoft.com/office/powerpoint/2010/main" val="380106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s-ES" sz="1200" kern="1200" dirty="0">
                <a:solidFill>
                  <a:schemeClr val="tx1"/>
                </a:solidFill>
                <a:latin typeface="Arial" charset="0"/>
              </a:rPr>
              <a:t>6.1 – Protocolos de la capa de red</a:t>
            </a:r>
          </a:p>
          <a:p>
            <a:pPr>
              <a:lnSpc>
                <a:spcPct val="80000"/>
              </a:lnSpc>
              <a:buFontTx/>
              <a:buNone/>
            </a:pPr>
            <a:r>
              <a:rPr lang="es-ES" dirty="0">
                <a:latin typeface="Arial" charset="0"/>
              </a:rPr>
              <a:t>6.1.3 – Paquete IPv4</a:t>
            </a:r>
          </a:p>
          <a:p>
            <a:pPr>
              <a:lnSpc>
                <a:spcPct val="80000"/>
              </a:lnSpc>
              <a:buFontTx/>
              <a:buNone/>
            </a:pPr>
            <a:r>
              <a:rPr lang="es-ES" dirty="0">
                <a:latin typeface="Arial" charset="0"/>
              </a:rPr>
              <a:t>6.1.3.1</a:t>
            </a:r>
            <a:r>
              <a:rPr lang="es-ES" dirty="0"/>
              <a:t> </a:t>
            </a:r>
            <a:r>
              <a:rPr lang="es-ES" dirty="0">
                <a:latin typeface="Arial" charset="0"/>
              </a:rPr>
              <a:t>– Encabezado de paquetes IPv4</a:t>
            </a:r>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s-ES" dirty="0">
              <a:solidFill>
                <a:prstClr val="black"/>
              </a:solidFill>
            </a:endParaRPr>
          </a:p>
        </p:txBody>
      </p:sp>
    </p:spTree>
    <p:extLst>
      <p:ext uri="{BB962C8B-B14F-4D97-AF65-F5344CB8AC3E}">
        <p14:creationId xmlns:p14="http://schemas.microsoft.com/office/powerpoint/2010/main" val="109340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s-ES" sz="1200" kern="1200" dirty="0">
                <a:solidFill>
                  <a:schemeClr val="tx1"/>
                </a:solidFill>
                <a:latin typeface="Arial" charset="0"/>
              </a:rPr>
              <a:t>6.1 – Protocolos de la capa de red</a:t>
            </a:r>
          </a:p>
          <a:p>
            <a:pPr>
              <a:lnSpc>
                <a:spcPct val="80000"/>
              </a:lnSpc>
              <a:buFontTx/>
              <a:buNone/>
            </a:pPr>
            <a:r>
              <a:rPr lang="es-ES" dirty="0">
                <a:latin typeface="Arial" charset="0"/>
              </a:rPr>
              <a:t>6.1.3 – Paquete IPv4</a:t>
            </a:r>
          </a:p>
          <a:p>
            <a:pPr>
              <a:lnSpc>
                <a:spcPct val="80000"/>
              </a:lnSpc>
              <a:buFontTx/>
              <a:buNone/>
            </a:pPr>
            <a:r>
              <a:rPr lang="es-ES" dirty="0">
                <a:latin typeface="Arial" charset="0"/>
              </a:rPr>
              <a:t>6.1.3.1</a:t>
            </a:r>
            <a:r>
              <a:rPr lang="es-ES" dirty="0"/>
              <a:t> </a:t>
            </a:r>
            <a:r>
              <a:rPr lang="es-ES" dirty="0">
                <a:latin typeface="Arial" charset="0"/>
              </a:rPr>
              <a:t>– Encabezado de paquetes IPv4</a:t>
            </a:r>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s-ES" dirty="0">
              <a:solidFill>
                <a:prstClr val="black"/>
              </a:solidFill>
            </a:endParaRPr>
          </a:p>
        </p:txBody>
      </p:sp>
    </p:spTree>
    <p:extLst>
      <p:ext uri="{BB962C8B-B14F-4D97-AF65-F5344CB8AC3E}">
        <p14:creationId xmlns:p14="http://schemas.microsoft.com/office/powerpoint/2010/main" val="832768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4.2 – Medios de red</a:t>
            </a:r>
          </a:p>
          <a:p>
            <a:r>
              <a:rPr lang="es-ES"/>
              <a:t>4.2.4 – Medios inalámbricos</a:t>
            </a:r>
          </a:p>
          <a:p>
            <a:r>
              <a:rPr lang="es-ES"/>
              <a:t>4.2.4.2 – </a:t>
            </a:r>
            <a:r>
              <a:rPr lang="es-ES" sz="1200" b="0" i="0" kern="1200" dirty="0">
                <a:solidFill>
                  <a:schemeClr val="tx1"/>
                </a:solidFill>
                <a:effectLst/>
                <a:latin typeface="+mn-lt"/>
              </a:rPr>
              <a:t>Tipos de medios inalámbricos</a:t>
            </a:r>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22</a:t>
            </a:fld>
            <a:endParaRPr lang="es-ES" dirty="0"/>
          </a:p>
        </p:txBody>
      </p:sp>
    </p:spTree>
    <p:extLst>
      <p:ext uri="{BB962C8B-B14F-4D97-AF65-F5344CB8AC3E}">
        <p14:creationId xmlns:p14="http://schemas.microsoft.com/office/powerpoint/2010/main" val="736420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5.1 – Protocolo Ethernet</a:t>
            </a:r>
          </a:p>
          <a:p>
            <a:pPr>
              <a:lnSpc>
                <a:spcPct val="80000"/>
              </a:lnSpc>
              <a:buFontTx/>
              <a:buNone/>
            </a:pPr>
            <a:r>
              <a:rPr lang="es-ES" dirty="0">
                <a:latin typeface="Arial" charset="0"/>
              </a:rPr>
              <a:t>5.1.1 – Trama de Ethernet</a:t>
            </a:r>
          </a:p>
          <a:p>
            <a:pPr>
              <a:lnSpc>
                <a:spcPct val="80000"/>
              </a:lnSpc>
              <a:buFontTx/>
              <a:buNone/>
            </a:pPr>
            <a:r>
              <a:rPr lang="es-ES" dirty="0">
                <a:latin typeface="Arial" charset="0"/>
              </a:rPr>
              <a:t>5.1.1.1 – Encapsulamiento de Ethernet</a:t>
            </a:r>
          </a:p>
          <a:p>
            <a:pPr>
              <a:lnSpc>
                <a:spcPct val="80000"/>
              </a:lnSpc>
              <a:buFontTx/>
              <a:buNone/>
            </a:pPr>
            <a:endParaRPr lang="es-ES" baseline="0" dirty="0">
              <a:latin typeface="Arial" charset="0"/>
            </a:endParaRPr>
          </a:p>
          <a:p>
            <a:pPr>
              <a:lnSpc>
                <a:spcPct val="80000"/>
              </a:lnSpc>
              <a:buFontTx/>
              <a:buNone/>
            </a:pPr>
            <a:endParaRPr lang="es-ES" dirty="0"/>
          </a:p>
        </p:txBody>
      </p:sp>
    </p:spTree>
    <p:extLst>
      <p:ext uri="{BB962C8B-B14F-4D97-AF65-F5344CB8AC3E}">
        <p14:creationId xmlns:p14="http://schemas.microsoft.com/office/powerpoint/2010/main" val="940081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9</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5.1 – Protocolo Ethernet</a:t>
            </a:r>
          </a:p>
          <a:p>
            <a:pPr>
              <a:lnSpc>
                <a:spcPct val="80000"/>
              </a:lnSpc>
              <a:buFontTx/>
              <a:buNone/>
            </a:pPr>
            <a:r>
              <a:rPr lang="es-ES" dirty="0">
                <a:latin typeface="Arial" charset="0"/>
              </a:rPr>
              <a:t>5.1.1 – Trama de Ethernet</a:t>
            </a:r>
          </a:p>
          <a:p>
            <a:pPr>
              <a:lnSpc>
                <a:spcPct val="80000"/>
              </a:lnSpc>
              <a:buFontTx/>
              <a:buNone/>
            </a:pPr>
            <a:r>
              <a:rPr lang="es-ES" dirty="0">
                <a:latin typeface="Arial" charset="0"/>
              </a:rPr>
              <a:t>5.1.1.2 – Subcapa MAC</a:t>
            </a:r>
          </a:p>
          <a:p>
            <a:pPr>
              <a:lnSpc>
                <a:spcPct val="80000"/>
              </a:lnSpc>
              <a:buFontTx/>
              <a:buNone/>
            </a:pPr>
            <a:endParaRPr lang="es-ES" baseline="0" dirty="0">
              <a:latin typeface="Arial" charset="0"/>
            </a:endParaRPr>
          </a:p>
          <a:p>
            <a:pPr>
              <a:lnSpc>
                <a:spcPct val="80000"/>
              </a:lnSpc>
              <a:buFontTx/>
              <a:buNone/>
            </a:pPr>
            <a:endParaRPr lang="es-ES" dirty="0"/>
          </a:p>
        </p:txBody>
      </p:sp>
    </p:spTree>
    <p:extLst>
      <p:ext uri="{BB962C8B-B14F-4D97-AF65-F5344CB8AC3E}">
        <p14:creationId xmlns:p14="http://schemas.microsoft.com/office/powerpoint/2010/main" val="1201431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5.3 – Protocolo </a:t>
            </a:r>
            <a:r>
              <a:rPr lang="es-ES" dirty="0">
                <a:latin typeface="Arial" charset="0"/>
              </a:rPr>
              <a:t>de resolución de direcciones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5.3.1 – MAC e IP</a:t>
            </a:r>
          </a:p>
          <a:p>
            <a:pPr>
              <a:lnSpc>
                <a:spcPct val="80000"/>
              </a:lnSpc>
              <a:buFontTx/>
              <a:buNone/>
            </a:pPr>
            <a:r>
              <a:rPr lang="es-ES" dirty="0">
                <a:latin typeface="Arial" charset="0"/>
              </a:rPr>
              <a:t>5.3.1.1 – Destino en la misma red</a:t>
            </a:r>
          </a:p>
          <a:p>
            <a:pPr>
              <a:lnSpc>
                <a:spcPct val="80000"/>
              </a:lnSpc>
              <a:buFontTx/>
              <a:buNone/>
            </a:pPr>
            <a:endParaRPr lang="es-ES" baseline="0" dirty="0">
              <a:latin typeface="Arial" charset="0"/>
            </a:endParaRPr>
          </a:p>
          <a:p>
            <a:pPr>
              <a:lnSpc>
                <a:spcPct val="80000"/>
              </a:lnSpc>
              <a:buFontTx/>
              <a:buNone/>
            </a:pPr>
            <a:endParaRPr lang="es-ES" dirty="0"/>
          </a:p>
        </p:txBody>
      </p:sp>
    </p:spTree>
    <p:extLst>
      <p:ext uri="{BB962C8B-B14F-4D97-AF65-F5344CB8AC3E}">
        <p14:creationId xmlns:p14="http://schemas.microsoft.com/office/powerpoint/2010/main" val="2920054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5.3 – Protocolo </a:t>
            </a:r>
            <a:r>
              <a:rPr lang="es-ES" dirty="0">
                <a:latin typeface="Arial" charset="0"/>
              </a:rPr>
              <a:t>de resolución de direcciones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5.3.1 – MAC e IP</a:t>
            </a:r>
          </a:p>
          <a:p>
            <a:pPr>
              <a:lnSpc>
                <a:spcPct val="80000"/>
              </a:lnSpc>
              <a:buFontTx/>
              <a:buNone/>
            </a:pPr>
            <a:r>
              <a:rPr lang="es-ES" dirty="0">
                <a:latin typeface="Arial" charset="0"/>
              </a:rPr>
              <a:t>5.3.1.2 – Destino en una red remota</a:t>
            </a:r>
          </a:p>
          <a:p>
            <a:pPr>
              <a:lnSpc>
                <a:spcPct val="80000"/>
              </a:lnSpc>
              <a:buFontTx/>
              <a:buNone/>
            </a:pPr>
            <a:endParaRPr lang="es-ES" baseline="0" dirty="0">
              <a:latin typeface="Arial" charset="0"/>
            </a:endParaRPr>
          </a:p>
          <a:p>
            <a:pPr>
              <a:lnSpc>
                <a:spcPct val="80000"/>
              </a:lnSpc>
              <a:buFontTx/>
              <a:buNone/>
            </a:pPr>
            <a:endParaRPr lang="es-ES" dirty="0"/>
          </a:p>
        </p:txBody>
      </p:sp>
    </p:spTree>
    <p:extLst>
      <p:ext uri="{BB962C8B-B14F-4D97-AF65-F5344CB8AC3E}">
        <p14:creationId xmlns:p14="http://schemas.microsoft.com/office/powerpoint/2010/main" val="2124015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s-ES" sz="1200" kern="1200" dirty="0">
                <a:solidFill>
                  <a:schemeClr val="tx1"/>
                </a:solidFill>
                <a:latin typeface="Arial" charset="0"/>
              </a:rPr>
              <a:t>6.1 – Protocolos de la capa de red</a:t>
            </a:r>
          </a:p>
          <a:p>
            <a:pPr>
              <a:lnSpc>
                <a:spcPct val="80000"/>
              </a:lnSpc>
              <a:buFontTx/>
              <a:buNone/>
            </a:pPr>
            <a:r>
              <a:rPr lang="es-ES" dirty="0">
                <a:latin typeface="Arial" charset="0"/>
              </a:rPr>
              <a:t>6.1.1 – La capa de red en las comunicaciones</a:t>
            </a:r>
          </a:p>
          <a:p>
            <a:pPr>
              <a:lnSpc>
                <a:spcPct val="80000"/>
              </a:lnSpc>
              <a:buFontTx/>
              <a:buNone/>
            </a:pPr>
            <a:r>
              <a:rPr lang="es-ES" dirty="0">
                <a:latin typeface="Arial" charset="0"/>
              </a:rPr>
              <a:t>6.1.1.1 – La capa de red</a:t>
            </a:r>
            <a:endParaRPr lang="es-ES" dirty="0"/>
          </a:p>
          <a:p>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s-ES" dirty="0">
              <a:solidFill>
                <a:prstClr val="black"/>
              </a:solidFill>
            </a:endParaRPr>
          </a:p>
        </p:txBody>
      </p:sp>
    </p:spTree>
    <p:extLst>
      <p:ext uri="{BB962C8B-B14F-4D97-AF65-F5344CB8AC3E}">
        <p14:creationId xmlns:p14="http://schemas.microsoft.com/office/powerpoint/2010/main" val="700099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s-ES" sz="1200" kern="1200" dirty="0">
                <a:solidFill>
                  <a:schemeClr val="tx1"/>
                </a:solidFill>
                <a:latin typeface="Arial" charset="0"/>
              </a:rPr>
              <a:t>6.1 – Protocolos de la capa de red</a:t>
            </a:r>
          </a:p>
          <a:p>
            <a:pPr>
              <a:lnSpc>
                <a:spcPct val="80000"/>
              </a:lnSpc>
              <a:buFontTx/>
              <a:buNone/>
            </a:pPr>
            <a:r>
              <a:rPr lang="es-ES" dirty="0">
                <a:latin typeface="Arial" charset="0"/>
              </a:rPr>
              <a:t>6.1.1 – La capa de red en las comunicaciones</a:t>
            </a:r>
          </a:p>
          <a:p>
            <a:pPr>
              <a:lnSpc>
                <a:spcPct val="80000"/>
              </a:lnSpc>
              <a:buFontTx/>
              <a:buNone/>
            </a:pPr>
            <a:r>
              <a:rPr lang="es-ES" dirty="0">
                <a:latin typeface="Arial" charset="0"/>
              </a:rPr>
              <a:t>6.1.1.2 – Protocolos de la capa de red</a:t>
            </a:r>
            <a:endParaRPr lang="es-ES" dirty="0"/>
          </a:p>
          <a:p>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s-ES" dirty="0">
              <a:solidFill>
                <a:prstClr val="black"/>
              </a:solidFill>
            </a:endParaRPr>
          </a:p>
        </p:txBody>
      </p:sp>
    </p:spTree>
    <p:extLst>
      <p:ext uri="{BB962C8B-B14F-4D97-AF65-F5344CB8AC3E}">
        <p14:creationId xmlns:p14="http://schemas.microsoft.com/office/powerpoint/2010/main" val="3166364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s-ES" sz="1200" kern="1200" dirty="0">
                <a:solidFill>
                  <a:schemeClr val="tx1"/>
                </a:solidFill>
                <a:latin typeface="Arial" charset="0"/>
              </a:rPr>
              <a:t>6.1 – Protocolos de la capa de red</a:t>
            </a:r>
          </a:p>
          <a:p>
            <a:pPr>
              <a:lnSpc>
                <a:spcPct val="80000"/>
              </a:lnSpc>
              <a:buFontTx/>
              <a:buNone/>
            </a:pPr>
            <a:r>
              <a:rPr lang="es-ES" dirty="0">
                <a:latin typeface="Arial" charset="0"/>
              </a:rPr>
              <a:t>6.1.2 – Características del protocolo IP</a:t>
            </a:r>
          </a:p>
          <a:p>
            <a:pPr>
              <a:lnSpc>
                <a:spcPct val="80000"/>
              </a:lnSpc>
              <a:buFontTx/>
              <a:buNone/>
            </a:pPr>
            <a:r>
              <a:rPr lang="es-ES" dirty="0">
                <a:latin typeface="Arial" charset="0"/>
              </a:rPr>
              <a:t>6.1.2.1 – Encapsulamiento de IP</a:t>
            </a:r>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s-ES" dirty="0">
              <a:solidFill>
                <a:prstClr val="black"/>
              </a:solidFill>
            </a:endParaRPr>
          </a:p>
        </p:txBody>
      </p:sp>
    </p:spTree>
    <p:extLst>
      <p:ext uri="{BB962C8B-B14F-4D97-AF65-F5344CB8AC3E}">
        <p14:creationId xmlns:p14="http://schemas.microsoft.com/office/powerpoint/2010/main" val="135366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s-ES" sz="1200" kern="1200" dirty="0">
                <a:solidFill>
                  <a:schemeClr val="tx1"/>
                </a:solidFill>
                <a:latin typeface="Arial" charset="0"/>
              </a:rPr>
              <a:t>6.1 – Protocolos de la capa de red</a:t>
            </a:r>
          </a:p>
          <a:p>
            <a:pPr>
              <a:lnSpc>
                <a:spcPct val="80000"/>
              </a:lnSpc>
              <a:buFontTx/>
              <a:buNone/>
            </a:pPr>
            <a:r>
              <a:rPr lang="es-ES" dirty="0">
                <a:latin typeface="Arial" charset="0"/>
              </a:rPr>
              <a:t>6.1.2 – Características del protocolo IP</a:t>
            </a:r>
          </a:p>
          <a:p>
            <a:pPr>
              <a:lnSpc>
                <a:spcPct val="80000"/>
              </a:lnSpc>
              <a:buFontTx/>
              <a:buNone/>
            </a:pPr>
            <a:r>
              <a:rPr lang="es-ES" dirty="0">
                <a:latin typeface="Arial" charset="0"/>
              </a:rPr>
              <a:t>6.1.2.2 – Características de IP</a:t>
            </a:r>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s-ES" dirty="0">
              <a:solidFill>
                <a:prstClr val="black"/>
              </a:solidFill>
            </a:endParaRPr>
          </a:p>
        </p:txBody>
      </p:sp>
    </p:spTree>
    <p:extLst>
      <p:ext uri="{BB962C8B-B14F-4D97-AF65-F5344CB8AC3E}">
        <p14:creationId xmlns:p14="http://schemas.microsoft.com/office/powerpoint/2010/main" val="2977921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54201"/>
            <a:ext cx="7772400" cy="2202410"/>
          </a:xfrm>
        </p:spPr>
        <p:txBody>
          <a:bodyPr anchor="b">
            <a:normAutofit/>
          </a:bodyPr>
          <a:lstStyle>
            <a:lvl1pPr algn="ct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4131424"/>
            <a:ext cx="6858000" cy="1126375"/>
          </a:xfrm>
        </p:spPr>
        <p:txBody>
          <a:bodyPr/>
          <a:lstStyle>
            <a:lvl1pPr marL="0" indent="0" algn="ctr">
              <a:buNone/>
              <a:defRPr sz="2400">
                <a:solidFill>
                  <a:srgbClr val="14489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E8EAF69E-D8AC-4E82-98A1-33420614B5F3}" type="datetimeFigureOut">
              <a:rPr lang="es-CL" smtClean="0"/>
              <a:t>09-05-2022</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79E54F8-14FE-4AF6-AE3F-35750E472D33}" type="slidenum">
              <a:rPr lang="es-CL" smtClean="0"/>
              <a:t>‹Nº›</a:t>
            </a:fld>
            <a:endParaRPr lang="es-CL"/>
          </a:p>
        </p:txBody>
      </p:sp>
      <p:pic>
        <p:nvPicPr>
          <p:cNvPr id="7" name="Marcador de contenido 6">
            <a:extLst>
              <a:ext uri="{FF2B5EF4-FFF2-40B4-BE49-F238E27FC236}">
                <a16:creationId xmlns:a16="http://schemas.microsoft.com/office/drawing/2014/main" id="{3DFCBDEC-8292-4E42-AB79-69C28B9F96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0752" y="866720"/>
            <a:ext cx="4042494" cy="895406"/>
          </a:xfrm>
          <a:prstGeom prst="rect">
            <a:avLst/>
          </a:prstGeom>
        </p:spPr>
      </p:pic>
    </p:spTree>
    <p:extLst>
      <p:ext uri="{BB962C8B-B14F-4D97-AF65-F5344CB8AC3E}">
        <p14:creationId xmlns:p14="http://schemas.microsoft.com/office/powerpoint/2010/main" val="1690393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1069336"/>
            <a:ext cx="7886700" cy="1325563"/>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628650" y="2502131"/>
            <a:ext cx="7886700" cy="367483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8EAF69E-D8AC-4E82-98A1-33420614B5F3}" type="datetimeFigureOut">
              <a:rPr lang="es-CL" smtClean="0"/>
              <a:t>09-05-2022</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79E54F8-14FE-4AF6-AE3F-35750E472D33}" type="slidenum">
              <a:rPr lang="es-CL" smtClean="0"/>
              <a:t>‹Nº›</a:t>
            </a:fld>
            <a:endParaRPr lang="es-CL"/>
          </a:p>
        </p:txBody>
      </p:sp>
      <p:pic>
        <p:nvPicPr>
          <p:cNvPr id="7" name="Marcador de contenido 6">
            <a:extLst>
              <a:ext uri="{FF2B5EF4-FFF2-40B4-BE49-F238E27FC236}">
                <a16:creationId xmlns:a16="http://schemas.microsoft.com/office/drawing/2014/main" id="{9C487632-763B-4163-95B0-95BCF5D70C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11431" y="368370"/>
            <a:ext cx="2922594" cy="647349"/>
          </a:xfrm>
          <a:prstGeom prst="rect">
            <a:avLst/>
          </a:prstGeom>
        </p:spPr>
      </p:pic>
      <p:pic>
        <p:nvPicPr>
          <p:cNvPr id="8" name="Imagen 7">
            <a:extLst>
              <a:ext uri="{FF2B5EF4-FFF2-40B4-BE49-F238E27FC236}">
                <a16:creationId xmlns:a16="http://schemas.microsoft.com/office/drawing/2014/main" id="{6368BA88-B257-4EBA-9946-19F7AB1309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841345" y="235425"/>
            <a:ext cx="891224" cy="891224"/>
          </a:xfrm>
          <a:prstGeom prst="rect">
            <a:avLst/>
          </a:prstGeom>
        </p:spPr>
      </p:pic>
    </p:spTree>
    <p:extLst>
      <p:ext uri="{BB962C8B-B14F-4D97-AF65-F5344CB8AC3E}">
        <p14:creationId xmlns:p14="http://schemas.microsoft.com/office/powerpoint/2010/main" val="700119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rgbClr val="1448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E8EAF69E-D8AC-4E82-98A1-33420614B5F3}" type="datetimeFigureOut">
              <a:rPr lang="es-CL" smtClean="0"/>
              <a:t>09-05-2022</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79E54F8-14FE-4AF6-AE3F-35750E472D33}" type="slidenum">
              <a:rPr lang="es-CL" smtClean="0"/>
              <a:t>‹Nº›</a:t>
            </a:fld>
            <a:endParaRPr lang="es-CL"/>
          </a:p>
        </p:txBody>
      </p:sp>
      <p:pic>
        <p:nvPicPr>
          <p:cNvPr id="7" name="Marcador de contenido 6">
            <a:extLst>
              <a:ext uri="{FF2B5EF4-FFF2-40B4-BE49-F238E27FC236}">
                <a16:creationId xmlns:a16="http://schemas.microsoft.com/office/drawing/2014/main" id="{29E481AC-1899-4CD6-AA15-270F567403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22979" y="768349"/>
            <a:ext cx="3726140" cy="825334"/>
          </a:xfrm>
          <a:prstGeom prst="rect">
            <a:avLst/>
          </a:prstGeom>
        </p:spPr>
      </p:pic>
    </p:spTree>
    <p:extLst>
      <p:ext uri="{BB962C8B-B14F-4D97-AF65-F5344CB8AC3E}">
        <p14:creationId xmlns:p14="http://schemas.microsoft.com/office/powerpoint/2010/main" val="493953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8EAF69E-D8AC-4E82-98A1-33420614B5F3}" type="datetimeFigureOut">
              <a:rPr lang="es-CL" smtClean="0"/>
              <a:t>09-05-2022</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879E54F8-14FE-4AF6-AE3F-35750E472D33}" type="slidenum">
              <a:rPr lang="es-CL" smtClean="0"/>
              <a:t>‹Nº›</a:t>
            </a:fld>
            <a:endParaRPr lang="es-CL"/>
          </a:p>
        </p:txBody>
      </p:sp>
      <p:sp>
        <p:nvSpPr>
          <p:cNvPr id="12" name="Title 1">
            <a:extLst>
              <a:ext uri="{FF2B5EF4-FFF2-40B4-BE49-F238E27FC236}">
                <a16:creationId xmlns:a16="http://schemas.microsoft.com/office/drawing/2014/main" id="{289E3552-2402-4E7F-B1D0-F9C07C456324}"/>
              </a:ext>
            </a:extLst>
          </p:cNvPr>
          <p:cNvSpPr>
            <a:spLocks noGrp="1"/>
          </p:cNvSpPr>
          <p:nvPr>
            <p:ph type="title"/>
          </p:nvPr>
        </p:nvSpPr>
        <p:spPr>
          <a:xfrm>
            <a:off x="628650" y="1069336"/>
            <a:ext cx="7886700" cy="1325563"/>
          </a:xfrm>
        </p:spPr>
        <p:txBody>
          <a:bodyPr/>
          <a:lstStyle/>
          <a:p>
            <a:r>
              <a:rPr lang="es-ES"/>
              <a:t>Haga clic para modificar el estilo de título del patrón</a:t>
            </a:r>
            <a:endParaRPr lang="en-US" dirty="0"/>
          </a:p>
        </p:txBody>
      </p:sp>
      <p:pic>
        <p:nvPicPr>
          <p:cNvPr id="13" name="Marcador de contenido 6">
            <a:extLst>
              <a:ext uri="{FF2B5EF4-FFF2-40B4-BE49-F238E27FC236}">
                <a16:creationId xmlns:a16="http://schemas.microsoft.com/office/drawing/2014/main" id="{43E78997-2C11-439C-8BF0-C57356D3F6F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11431" y="368370"/>
            <a:ext cx="2922594" cy="647349"/>
          </a:xfrm>
          <a:prstGeom prst="rect">
            <a:avLst/>
          </a:prstGeom>
        </p:spPr>
      </p:pic>
      <p:pic>
        <p:nvPicPr>
          <p:cNvPr id="14" name="Imagen 13">
            <a:extLst>
              <a:ext uri="{FF2B5EF4-FFF2-40B4-BE49-F238E27FC236}">
                <a16:creationId xmlns:a16="http://schemas.microsoft.com/office/drawing/2014/main" id="{55B97700-E63E-489B-BA5C-C6E15151C5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841345" y="235425"/>
            <a:ext cx="891224" cy="891224"/>
          </a:xfrm>
          <a:prstGeom prst="rect">
            <a:avLst/>
          </a:prstGeom>
        </p:spPr>
      </p:pic>
    </p:spTree>
    <p:extLst>
      <p:ext uri="{BB962C8B-B14F-4D97-AF65-F5344CB8AC3E}">
        <p14:creationId xmlns:p14="http://schemas.microsoft.com/office/powerpoint/2010/main" val="2477606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AF69E-D8AC-4E82-98A1-33420614B5F3}" type="datetimeFigureOut">
              <a:rPr lang="es-CL" smtClean="0"/>
              <a:t>09-05-2022</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879E54F8-14FE-4AF6-AE3F-35750E472D33}" type="slidenum">
              <a:rPr lang="es-CL" smtClean="0"/>
              <a:t>‹Nº›</a:t>
            </a:fld>
            <a:endParaRPr lang="es-CL"/>
          </a:p>
        </p:txBody>
      </p:sp>
    </p:spTree>
    <p:extLst>
      <p:ext uri="{BB962C8B-B14F-4D97-AF65-F5344CB8AC3E}">
        <p14:creationId xmlns:p14="http://schemas.microsoft.com/office/powerpoint/2010/main" val="38401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6605684"/>
            <a:ext cx="676910" cy="252317"/>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1065260"/>
            <a:ext cx="8853286"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55191"/>
            <a:ext cx="9144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615426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bg1"/>
                </a:solidFill>
              </a:defRPr>
            </a:lvl1pPr>
          </a:lstStyle>
          <a:p>
            <a:fld id="{E8EAF69E-D8AC-4E82-98A1-33420614B5F3}" type="datetimeFigureOut">
              <a:rPr lang="es-CL" smtClean="0"/>
              <a:pPr/>
              <a:t>09-05-2022</a:t>
            </a:fld>
            <a:endParaRPr lang="es-C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bg1"/>
                </a:solidFill>
              </a:defRPr>
            </a:lvl1pPr>
          </a:lstStyle>
          <a:p>
            <a:endParaRPr lang="es-C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bg1"/>
                </a:solidFill>
              </a:defRPr>
            </a:lvl1pPr>
          </a:lstStyle>
          <a:p>
            <a:fld id="{879E54F8-14FE-4AF6-AE3F-35750E472D33}" type="slidenum">
              <a:rPr lang="es-CL" smtClean="0"/>
              <a:pPr/>
              <a:t>‹Nº›</a:t>
            </a:fld>
            <a:endParaRPr lang="es-CL"/>
          </a:p>
        </p:txBody>
      </p:sp>
    </p:spTree>
    <p:extLst>
      <p:ext uri="{BB962C8B-B14F-4D97-AF65-F5344CB8AC3E}">
        <p14:creationId xmlns:p14="http://schemas.microsoft.com/office/powerpoint/2010/main" val="310250231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Lst>
  <p:txStyles>
    <p:titleStyle>
      <a:lvl1pPr algn="l" defTabSz="914400" rtl="0" eaLnBrk="1" latinLnBrk="0" hangingPunct="1">
        <a:lnSpc>
          <a:spcPct val="90000"/>
        </a:lnSpc>
        <a:spcBef>
          <a:spcPct val="0"/>
        </a:spcBef>
        <a:buNone/>
        <a:defRPr sz="4400" b="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es-CL" dirty="0"/>
              <a:t>Comunicación de Datos y Redes</a:t>
            </a:r>
          </a:p>
        </p:txBody>
      </p:sp>
      <p:sp>
        <p:nvSpPr>
          <p:cNvPr id="3" name="Subtítulo 2"/>
          <p:cNvSpPr>
            <a:spLocks noGrp="1"/>
          </p:cNvSpPr>
          <p:nvPr>
            <p:ph type="subTitle" idx="1"/>
          </p:nvPr>
        </p:nvSpPr>
        <p:spPr>
          <a:xfrm>
            <a:off x="1004207" y="4177739"/>
            <a:ext cx="7135586" cy="1655762"/>
          </a:xfrm>
        </p:spPr>
        <p:txBody>
          <a:bodyPr/>
          <a:lstStyle/>
          <a:p>
            <a:r>
              <a:rPr lang="es-CL" dirty="0"/>
              <a:t>Docente: Hector Salazar Robinson</a:t>
            </a:r>
          </a:p>
          <a:p>
            <a:r>
              <a:rPr lang="es-CL" dirty="0"/>
              <a:t>Facultad de Ciencias Empresariales</a:t>
            </a:r>
          </a:p>
          <a:p>
            <a:r>
              <a:rPr lang="es-CL" dirty="0"/>
              <a:t>hsalazar@ubiobio.cl</a:t>
            </a:r>
          </a:p>
        </p:txBody>
      </p:sp>
    </p:spTree>
    <p:extLst>
      <p:ext uri="{BB962C8B-B14F-4D97-AF65-F5344CB8AC3E}">
        <p14:creationId xmlns:p14="http://schemas.microsoft.com/office/powerpoint/2010/main" val="753888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6" y="1656196"/>
            <a:ext cx="8707835" cy="1115690"/>
          </a:xfrm>
        </p:spPr>
        <p:txBody>
          <a:bodyPr>
            <a:spAutoFit/>
          </a:bodyPr>
          <a:lstStyle/>
          <a:p>
            <a:r>
              <a:rPr lang="es-ES" sz="1800" dirty="0"/>
              <a:t>Hay dos direcciones primarias asignadas a un dispositivo en una LAN Ethernet:</a:t>
            </a:r>
          </a:p>
          <a:p>
            <a:pPr lvl="1"/>
            <a:r>
              <a:rPr lang="es-ES" sz="1800" dirty="0"/>
              <a:t>Dirección física (dirección MAC Ethernet)</a:t>
            </a:r>
            <a:endParaRPr lang="es-ES" altLang="ja-JP" sz="1800" dirty="0"/>
          </a:p>
          <a:p>
            <a:pPr lvl="1"/>
            <a:r>
              <a:rPr lang="es-ES" sz="1800" dirty="0"/>
              <a:t>Dirección lógica (dirección IP)</a:t>
            </a:r>
          </a:p>
        </p:txBody>
      </p:sp>
      <p:sp>
        <p:nvSpPr>
          <p:cNvPr id="8194" name="Rectangle 2"/>
          <p:cNvSpPr>
            <a:spLocks noGrp="1" noChangeArrowheads="1"/>
          </p:cNvSpPr>
          <p:nvPr>
            <p:ph type="title"/>
          </p:nvPr>
        </p:nvSpPr>
        <p:spPr/>
        <p:txBody>
          <a:bodyPr/>
          <a:lstStyle/>
          <a:p>
            <a:r>
              <a:rPr lang="es-ES" altLang="en-US" sz="1600" dirty="0"/>
              <a:t>MAC e IP</a:t>
            </a:r>
            <a:br>
              <a:rPr dirty="0"/>
            </a:br>
            <a:r>
              <a:rPr lang="es-ES" dirty="0"/>
              <a:t>Destino en la misma red</a:t>
            </a:r>
            <a:endParaRPr lang="es-ES" altLang="en-US" dirty="0"/>
          </a:p>
        </p:txBody>
      </p:sp>
      <p:pic>
        <p:nvPicPr>
          <p:cNvPr id="2" name="Picture 1"/>
          <p:cNvPicPr>
            <a:picLocks noChangeAspect="1"/>
          </p:cNvPicPr>
          <p:nvPr/>
        </p:nvPicPr>
        <p:blipFill>
          <a:blip r:embed="rId3"/>
          <a:stretch>
            <a:fillRect/>
          </a:stretch>
        </p:blipFill>
        <p:spPr>
          <a:xfrm>
            <a:off x="4523626" y="2628900"/>
            <a:ext cx="4220693" cy="2590800"/>
          </a:xfrm>
          <a:prstGeom prst="rect">
            <a:avLst/>
          </a:prstGeom>
        </p:spPr>
      </p:pic>
      <p:sp>
        <p:nvSpPr>
          <p:cNvPr id="5" name="Rectangle 6"/>
          <p:cNvSpPr txBox="1">
            <a:spLocks noChangeArrowheads="1"/>
          </p:cNvSpPr>
          <p:nvPr/>
        </p:nvSpPr>
        <p:spPr bwMode="auto">
          <a:xfrm>
            <a:off x="210359" y="3038630"/>
            <a:ext cx="4205685" cy="2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spAutoFit/>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dirty="0"/>
              <a:t>Por ejemplo, la PC-A envía un paquete IP al servidor de archivos en la misma red. La trama de Ethernet de capa 2 contiene lo siguiente:</a:t>
            </a:r>
          </a:p>
          <a:p>
            <a:pPr lvl="1"/>
            <a:r>
              <a:rPr lang="es-ES" dirty="0"/>
              <a:t>Dirección MAC de destino</a:t>
            </a:r>
          </a:p>
          <a:p>
            <a:pPr lvl="1"/>
            <a:r>
              <a:rPr lang="es-ES" dirty="0"/>
              <a:t>Dirección MAC de origen</a:t>
            </a:r>
          </a:p>
          <a:p>
            <a:r>
              <a:rPr lang="es-ES" dirty="0"/>
              <a:t>El paquete IP de capa 3 contiene lo siguiente:</a:t>
            </a:r>
          </a:p>
          <a:p>
            <a:pPr lvl="1"/>
            <a:r>
              <a:rPr lang="es-ES" dirty="0"/>
              <a:t>Dirección IP de origen</a:t>
            </a:r>
          </a:p>
          <a:p>
            <a:pPr lvl="1"/>
            <a:r>
              <a:rPr lang="es-ES" dirty="0"/>
              <a:t>Dirección IP de destino</a:t>
            </a:r>
          </a:p>
        </p:txBody>
      </p:sp>
    </p:spTree>
    <p:extLst>
      <p:ext uri="{BB962C8B-B14F-4D97-AF65-F5344CB8AC3E}">
        <p14:creationId xmlns:p14="http://schemas.microsoft.com/office/powerpoint/2010/main" val="12786970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5">
                                            <p:txEl>
                                              <p:pRg st="0" end="0"/>
                                            </p:txEl>
                                          </p:spTgt>
                                        </p:tgtEl>
                                        <p:attrNameLst>
                                          <p:attrName>style.visibility</p:attrName>
                                        </p:attrNameLst>
                                      </p:cBhvr>
                                      <p:to>
                                        <p:strVal val="visible"/>
                                      </p:to>
                                    </p:set>
                                    <p:animEffect transition="in" filter="fade">
                                      <p:cBhvr>
                                        <p:cTn id="12" dur="500"/>
                                        <p:tgtEl>
                                          <p:spTgt spid="819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195">
                                            <p:txEl>
                                              <p:pRg st="1" end="1"/>
                                            </p:txEl>
                                          </p:spTgt>
                                        </p:tgtEl>
                                        <p:attrNameLst>
                                          <p:attrName>style.visibility</p:attrName>
                                        </p:attrNameLst>
                                      </p:cBhvr>
                                      <p:to>
                                        <p:strVal val="visible"/>
                                      </p:to>
                                    </p:set>
                                    <p:animEffect transition="in" filter="fade">
                                      <p:cBhvr>
                                        <p:cTn id="15" dur="500"/>
                                        <p:tgtEl>
                                          <p:spTgt spid="819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95">
                                            <p:txEl>
                                              <p:pRg st="2" end="2"/>
                                            </p:txEl>
                                          </p:spTgt>
                                        </p:tgtEl>
                                        <p:attrNameLst>
                                          <p:attrName>style.visibility</p:attrName>
                                        </p:attrNameLst>
                                      </p:cBhvr>
                                      <p:to>
                                        <p:strVal val="visible"/>
                                      </p:to>
                                    </p:set>
                                    <p:animEffect transition="in" filter="fade">
                                      <p:cBhvr>
                                        <p:cTn id="18" dur="500"/>
                                        <p:tgtEl>
                                          <p:spTgt spid="819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fade">
                                      <p:cBhvr>
                                        <p:cTn id="26" dur="500"/>
                                        <p:tgtEl>
                                          <p:spTgt spid="5">
                                            <p:txEl>
                                              <p:pRg st="1" end="1"/>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500"/>
                                        <p:tgtEl>
                                          <p:spTgt spid="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500"/>
                                        <p:tgtEl>
                                          <p:spTgt spid="5">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500"/>
                                        <p:tgtEl>
                                          <p:spTgt spid="5">
                                            <p:txEl>
                                              <p:pRg st="4" end="4"/>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fade">
                                      <p:cBhvr>
                                        <p:cTn id="4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6" y="1656195"/>
            <a:ext cx="4548585" cy="3639458"/>
          </a:xfrm>
        </p:spPr>
        <p:txBody>
          <a:bodyPr>
            <a:spAutoFit/>
          </a:bodyPr>
          <a:lstStyle/>
          <a:p>
            <a:r>
              <a:rPr lang="es-ES" sz="1800" dirty="0"/>
              <a:t>Cuando la dirección IP de destino está en una red remota, la dirección MAC de destino es la dirección del </a:t>
            </a:r>
            <a:r>
              <a:rPr lang="es-ES" sz="1800" dirty="0" err="1"/>
              <a:t>gateway</a:t>
            </a:r>
            <a:r>
              <a:rPr lang="es-ES" sz="1800" dirty="0"/>
              <a:t> predeterminado del host.</a:t>
            </a:r>
            <a:endParaRPr lang="es-ES" altLang="ja-JP" sz="1800" dirty="0"/>
          </a:p>
          <a:p>
            <a:endParaRPr lang="es-ES" altLang="ja-JP" sz="1800" dirty="0"/>
          </a:p>
          <a:p>
            <a:r>
              <a:rPr lang="es-ES" sz="1800" dirty="0"/>
              <a:t>En la figura, la PC-A envía un paquete IP a un servidor web en una red remota.</a:t>
            </a:r>
          </a:p>
          <a:p>
            <a:pPr lvl="1"/>
            <a:r>
              <a:rPr lang="es-ES" sz="1800" dirty="0"/>
              <a:t>La dirección IP de destino es la del servidor de archivos.</a:t>
            </a:r>
          </a:p>
          <a:p>
            <a:pPr lvl="1"/>
            <a:r>
              <a:rPr lang="es-ES" sz="1800" dirty="0"/>
              <a:t>La dirección MAC de destino es la de la interfaz Ethernet del R1.</a:t>
            </a:r>
            <a:endParaRPr lang="es-ES" altLang="ja-JP" sz="1800" dirty="0"/>
          </a:p>
        </p:txBody>
      </p:sp>
      <p:sp>
        <p:nvSpPr>
          <p:cNvPr id="8194" name="Rectangle 2"/>
          <p:cNvSpPr>
            <a:spLocks noGrp="1" noChangeArrowheads="1"/>
          </p:cNvSpPr>
          <p:nvPr>
            <p:ph type="title"/>
          </p:nvPr>
        </p:nvSpPr>
        <p:spPr/>
        <p:txBody>
          <a:bodyPr/>
          <a:lstStyle/>
          <a:p>
            <a:r>
              <a:rPr lang="es-ES" altLang="en-US" sz="1600" dirty="0"/>
              <a:t>MAC e IP</a:t>
            </a:r>
            <a:br/>
            <a:r>
              <a:rPr lang="es-ES"/>
              <a:t>Destino en una red remota</a:t>
            </a:r>
          </a:p>
        </p:txBody>
      </p:sp>
      <p:pic>
        <p:nvPicPr>
          <p:cNvPr id="2" name="Picture 1"/>
          <p:cNvPicPr>
            <a:picLocks noChangeAspect="1"/>
          </p:cNvPicPr>
          <p:nvPr/>
        </p:nvPicPr>
        <p:blipFill>
          <a:blip r:embed="rId3"/>
          <a:stretch>
            <a:fillRect/>
          </a:stretch>
        </p:blipFill>
        <p:spPr>
          <a:xfrm>
            <a:off x="4866677" y="2075848"/>
            <a:ext cx="4130675" cy="2674581"/>
          </a:xfrm>
          <a:prstGeom prst="rect">
            <a:avLst/>
          </a:prstGeom>
        </p:spPr>
      </p:pic>
    </p:spTree>
    <p:extLst>
      <p:ext uri="{BB962C8B-B14F-4D97-AF65-F5344CB8AC3E}">
        <p14:creationId xmlns:p14="http://schemas.microsoft.com/office/powerpoint/2010/main" val="833710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fade">
                                      <p:cBhvr>
                                        <p:cTn id="12" dur="500"/>
                                        <p:tgtEl>
                                          <p:spTgt spid="819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animEffect transition="in" filter="fade">
                                      <p:cBhvr>
                                        <p:cTn id="15" dur="500"/>
                                        <p:tgtEl>
                                          <p:spTgt spid="819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95">
                                            <p:txEl>
                                              <p:pRg st="4" end="4"/>
                                            </p:txEl>
                                          </p:spTgt>
                                        </p:tgtEl>
                                        <p:attrNameLst>
                                          <p:attrName>style.visibility</p:attrName>
                                        </p:attrNameLst>
                                      </p:cBhvr>
                                      <p:to>
                                        <p:strVal val="visible"/>
                                      </p:to>
                                    </p:set>
                                    <p:animEffect transition="in" filter="fade">
                                      <p:cBhvr>
                                        <p:cTn id="18"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r>
              <a:rPr lang="es-CL" sz="3600" dirty="0"/>
              <a:t>Capa de Red</a:t>
            </a:r>
          </a:p>
        </p:txBody>
      </p:sp>
      <p:pic>
        <p:nvPicPr>
          <p:cNvPr id="4" name="Imagen 3"/>
          <p:cNvPicPr>
            <a:picLocks noChangeAspect="1"/>
          </p:cNvPicPr>
          <p:nvPr/>
        </p:nvPicPr>
        <p:blipFill>
          <a:blip r:embed="rId2"/>
          <a:stretch>
            <a:fillRect/>
          </a:stretch>
        </p:blipFill>
        <p:spPr>
          <a:xfrm>
            <a:off x="1260970" y="1452880"/>
            <a:ext cx="7024510" cy="3951287"/>
          </a:xfrm>
          <a:prstGeom prst="rect">
            <a:avLst/>
          </a:prstGeom>
        </p:spPr>
      </p:pic>
    </p:spTree>
    <p:extLst>
      <p:ext uri="{BB962C8B-B14F-4D97-AF65-F5344CB8AC3E}">
        <p14:creationId xmlns:p14="http://schemas.microsoft.com/office/powerpoint/2010/main" val="87754319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s-ES" sz="1600" dirty="0"/>
              <a:t>La capa de red en las comunicaciones</a:t>
            </a:r>
            <a:br>
              <a:rPr sz="1600" dirty="0"/>
            </a:br>
            <a:r>
              <a:rPr lang="es-ES" dirty="0"/>
              <a:t>La capa de red</a:t>
            </a:r>
            <a:endParaRPr lang="es-ES" altLang="en-US" dirty="0"/>
          </a:p>
        </p:txBody>
      </p:sp>
      <p:sp>
        <p:nvSpPr>
          <p:cNvPr id="13315" name="Content Placeholder 2"/>
          <p:cNvSpPr>
            <a:spLocks noGrp="1"/>
          </p:cNvSpPr>
          <p:nvPr>
            <p:ph idx="1"/>
          </p:nvPr>
        </p:nvSpPr>
        <p:spPr>
          <a:xfrm>
            <a:off x="1" y="1323949"/>
            <a:ext cx="4162926" cy="5001369"/>
          </a:xfrm>
        </p:spPr>
        <p:txBody>
          <a:bodyPr>
            <a:spAutoFit/>
          </a:bodyPr>
          <a:lstStyle/>
          <a:p>
            <a:pPr marL="263525" lvl="1"/>
            <a:r>
              <a:rPr lang="es-ES" sz="1400" dirty="0"/>
              <a:t>La capa de red, que reside en la capa OSI 3, brinda servicios para permitir que los terminales puedan intercambiar datos en la red.</a:t>
            </a:r>
          </a:p>
          <a:p>
            <a:pPr marL="263525" lvl="1"/>
            <a:r>
              <a:rPr lang="es-ES" sz="1400" dirty="0"/>
              <a:t>La capa de red utiliza cuatro procesos para proporcionar transporte integral:</a:t>
            </a:r>
          </a:p>
          <a:p>
            <a:pPr marL="720725" lvl="3"/>
            <a:r>
              <a:rPr lang="es-ES" sz="1400" dirty="0"/>
              <a:t>Direccionamiento de terminales: las direcciones IP deben ser únicas a efectos de identificación.</a:t>
            </a:r>
          </a:p>
          <a:p>
            <a:pPr marL="720725" lvl="3"/>
            <a:r>
              <a:rPr lang="es-ES" sz="1400" dirty="0"/>
              <a:t>Encapsulamiento: las unidades del protocolo de datos de la capa de transporte se encapsulan mediante la incorporación de información en el encabezado IP, incluidas las direcciones IP de origen y de destino.</a:t>
            </a:r>
          </a:p>
          <a:p>
            <a:pPr marL="720725" lvl="3"/>
            <a:r>
              <a:rPr lang="es-ES" sz="1400" dirty="0" err="1"/>
              <a:t>Routing</a:t>
            </a:r>
            <a:r>
              <a:rPr lang="es-ES" sz="1400" dirty="0"/>
              <a:t>: la capa de red brinca servicios para dirigir paquetes a otras redes. Los </a:t>
            </a:r>
            <a:r>
              <a:rPr lang="es-ES" sz="1400" dirty="0" err="1"/>
              <a:t>routers</a:t>
            </a:r>
            <a:r>
              <a:rPr lang="es-ES" sz="1400" dirty="0"/>
              <a:t> seleccionan la mejor ruta que el paquete debe tomar para llegar al destino.</a:t>
            </a:r>
          </a:p>
          <a:p>
            <a:pPr marL="720725" lvl="3"/>
            <a:r>
              <a:rPr lang="es-ES" sz="1400" dirty="0" err="1"/>
              <a:t>Desencapsulamiento</a:t>
            </a:r>
            <a:r>
              <a:rPr lang="es-ES" sz="1400" dirty="0"/>
              <a:t>: el host de destino </a:t>
            </a:r>
            <a:r>
              <a:rPr lang="es-ES" sz="1400" dirty="0" err="1"/>
              <a:t>desencapsula</a:t>
            </a:r>
            <a:r>
              <a:rPr lang="es-ES" sz="1400" dirty="0"/>
              <a:t> el paquete para ver si coincide con el suyo.</a:t>
            </a:r>
            <a:endParaRPr lang="es-ES" altLang="en-US" sz="1400" dirty="0"/>
          </a:p>
        </p:txBody>
      </p:sp>
      <p:pic>
        <p:nvPicPr>
          <p:cNvPr id="2" name="Picture 1"/>
          <p:cNvPicPr>
            <a:picLocks noChangeAspect="1"/>
          </p:cNvPicPr>
          <p:nvPr/>
        </p:nvPicPr>
        <p:blipFill>
          <a:blip r:embed="rId3"/>
          <a:stretch>
            <a:fillRect/>
          </a:stretch>
        </p:blipFill>
        <p:spPr>
          <a:xfrm>
            <a:off x="4267201" y="1837540"/>
            <a:ext cx="4532269" cy="3543300"/>
          </a:xfrm>
          <a:prstGeom prst="rect">
            <a:avLst/>
          </a:prstGeom>
        </p:spPr>
      </p:pic>
    </p:spTree>
    <p:extLst>
      <p:ext uri="{BB962C8B-B14F-4D97-AF65-F5344CB8AC3E}">
        <p14:creationId xmlns:p14="http://schemas.microsoft.com/office/powerpoint/2010/main" val="28033118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fade">
                                      <p:cBhvr>
                                        <p:cTn id="12" dur="500"/>
                                        <p:tgtEl>
                                          <p:spTgt spid="1331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animEffect transition="in" filter="fade">
                                      <p:cBhvr>
                                        <p:cTn id="15" dur="500"/>
                                        <p:tgtEl>
                                          <p:spTgt spid="1331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315">
                                            <p:txEl>
                                              <p:pRg st="3" end="3"/>
                                            </p:txEl>
                                          </p:spTgt>
                                        </p:tgtEl>
                                        <p:attrNameLst>
                                          <p:attrName>style.visibility</p:attrName>
                                        </p:attrNameLst>
                                      </p:cBhvr>
                                      <p:to>
                                        <p:strVal val="visible"/>
                                      </p:to>
                                    </p:set>
                                    <p:animEffect transition="in" filter="fade">
                                      <p:cBhvr>
                                        <p:cTn id="18" dur="500"/>
                                        <p:tgtEl>
                                          <p:spTgt spid="1331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315">
                                            <p:txEl>
                                              <p:pRg st="4" end="4"/>
                                            </p:txEl>
                                          </p:spTgt>
                                        </p:tgtEl>
                                        <p:attrNameLst>
                                          <p:attrName>style.visibility</p:attrName>
                                        </p:attrNameLst>
                                      </p:cBhvr>
                                      <p:to>
                                        <p:strVal val="visible"/>
                                      </p:to>
                                    </p:set>
                                    <p:animEffect transition="in" filter="fade">
                                      <p:cBhvr>
                                        <p:cTn id="21" dur="500"/>
                                        <p:tgtEl>
                                          <p:spTgt spid="1331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315">
                                            <p:txEl>
                                              <p:pRg st="5" end="5"/>
                                            </p:txEl>
                                          </p:spTgt>
                                        </p:tgtEl>
                                        <p:attrNameLst>
                                          <p:attrName>style.visibility</p:attrName>
                                        </p:attrNameLst>
                                      </p:cBhvr>
                                      <p:to>
                                        <p:strVal val="visible"/>
                                      </p:to>
                                    </p:set>
                                    <p:animEffect transition="in" filter="fade">
                                      <p:cBhvr>
                                        <p:cTn id="24"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bldLvl="3"/>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s-ES" sz="1600" dirty="0"/>
              <a:t>La capa de red en las comunicaciones</a:t>
            </a:r>
            <a:br>
              <a:rPr sz="1600" dirty="0"/>
            </a:br>
            <a:r>
              <a:rPr lang="es-ES" dirty="0"/>
              <a:t>Protocolos de capa de red</a:t>
            </a:r>
            <a:endParaRPr lang="es-ES" altLang="en-US" dirty="0"/>
          </a:p>
        </p:txBody>
      </p:sp>
      <p:sp>
        <p:nvSpPr>
          <p:cNvPr id="13315" name="Content Placeholder 2"/>
          <p:cNvSpPr>
            <a:spLocks noGrp="1"/>
          </p:cNvSpPr>
          <p:nvPr>
            <p:ph idx="1"/>
          </p:nvPr>
        </p:nvSpPr>
        <p:spPr>
          <a:xfrm>
            <a:off x="329566" y="1546861"/>
            <a:ext cx="3646352" cy="3600986"/>
          </a:xfrm>
        </p:spPr>
        <p:txBody>
          <a:bodyPr>
            <a:spAutoFit/>
          </a:bodyPr>
          <a:lstStyle/>
          <a:p>
            <a:pPr marL="228600" lvl="1"/>
            <a:r>
              <a:rPr lang="es-ES" altLang="en-US" sz="1800" dirty="0"/>
              <a:t>Existen diversos protocolos de capa de red; sin embargo, los implementados con mayor frecuencia son los siguientes:</a:t>
            </a:r>
          </a:p>
          <a:p>
            <a:pPr marL="685800" lvl="3"/>
            <a:r>
              <a:rPr lang="es-ES" altLang="en-US" sz="1600" dirty="0"/>
              <a:t>Protocolo de Internet versión 4 (IPv4)</a:t>
            </a:r>
          </a:p>
          <a:p>
            <a:pPr marL="685800" lvl="3"/>
            <a:r>
              <a:rPr lang="es-ES" altLang="en-US" sz="1600" dirty="0"/>
              <a:t>Protocolo de Internet versión 6 (IPv6)</a:t>
            </a:r>
          </a:p>
          <a:p>
            <a:pPr lvl="1"/>
            <a:endParaRPr lang="es-ES" altLang="en-US" sz="1800" dirty="0"/>
          </a:p>
          <a:p>
            <a:pPr marL="142875" lvl="1" indent="0">
              <a:buNone/>
            </a:pPr>
            <a:r>
              <a:rPr lang="es-ES" altLang="en-US" sz="1800" dirty="0"/>
              <a:t>Nota: Los protocolos de capa de red antiguos no se analizan en este curso.</a:t>
            </a:r>
          </a:p>
        </p:txBody>
      </p:sp>
      <p:pic>
        <p:nvPicPr>
          <p:cNvPr id="3" name="Picture 2"/>
          <p:cNvPicPr>
            <a:picLocks noChangeAspect="1"/>
          </p:cNvPicPr>
          <p:nvPr/>
        </p:nvPicPr>
        <p:blipFill>
          <a:blip r:embed="rId3"/>
          <a:stretch>
            <a:fillRect/>
          </a:stretch>
        </p:blipFill>
        <p:spPr>
          <a:xfrm>
            <a:off x="4107998" y="1546861"/>
            <a:ext cx="4643811" cy="3667125"/>
          </a:xfrm>
          <a:prstGeom prst="rect">
            <a:avLst/>
          </a:prstGeom>
        </p:spPr>
      </p:pic>
    </p:spTree>
    <p:extLst>
      <p:ext uri="{BB962C8B-B14F-4D97-AF65-F5344CB8AC3E}">
        <p14:creationId xmlns:p14="http://schemas.microsoft.com/office/powerpoint/2010/main" val="1647299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500"/>
                                        <p:tgtEl>
                                          <p:spTgt spid="133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fade">
                                      <p:cBhvr>
                                        <p:cTn id="10" dur="500"/>
                                        <p:tgtEl>
                                          <p:spTgt spid="1331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Effect transition="in" filter="fade">
                                      <p:cBhvr>
                                        <p:cTn id="13" dur="500"/>
                                        <p:tgtEl>
                                          <p:spTgt spid="133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315">
                                            <p:txEl>
                                              <p:pRg st="4" end="4"/>
                                            </p:txEl>
                                          </p:spTgt>
                                        </p:tgtEl>
                                        <p:attrNameLst>
                                          <p:attrName>style.visibility</p:attrName>
                                        </p:attrNameLst>
                                      </p:cBhvr>
                                      <p:to>
                                        <p:strVal val="visible"/>
                                      </p:to>
                                    </p:set>
                                    <p:animEffect transition="in" filter="fade">
                                      <p:cBhvr>
                                        <p:cTn id="18"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s-ES" sz="1600" dirty="0"/>
              <a:t>Características del protocolo IP</a:t>
            </a:r>
            <a:br>
              <a:rPr sz="1600" dirty="0"/>
            </a:br>
            <a:r>
              <a:rPr lang="es-ES" dirty="0"/>
              <a:t>Encapsulamiento de IP</a:t>
            </a:r>
            <a:endParaRPr lang="es-ES" altLang="en-US" dirty="0"/>
          </a:p>
        </p:txBody>
      </p:sp>
      <p:sp>
        <p:nvSpPr>
          <p:cNvPr id="13315" name="Content Placeholder 2"/>
          <p:cNvSpPr>
            <a:spLocks noGrp="1"/>
          </p:cNvSpPr>
          <p:nvPr>
            <p:ph idx="1"/>
          </p:nvPr>
        </p:nvSpPr>
        <p:spPr>
          <a:xfrm>
            <a:off x="-89334" y="955154"/>
            <a:ext cx="4003474" cy="3887356"/>
          </a:xfrm>
        </p:spPr>
        <p:txBody>
          <a:bodyPr>
            <a:noAutofit/>
          </a:bodyPr>
          <a:lstStyle/>
          <a:p>
            <a:pPr marL="228600" lvl="1"/>
            <a:r>
              <a:rPr lang="es-ES" altLang="en-US" sz="1800" dirty="0"/>
              <a:t>En la capa de red, el IP encapsula el segmento de la capa de transporte; para ello, agrega un encabezado IP a fin de realizar una entrega al host de destino.</a:t>
            </a:r>
          </a:p>
          <a:p>
            <a:pPr marL="228600" lvl="1"/>
            <a:r>
              <a:rPr lang="es-ES" altLang="en-US" sz="1800" dirty="0"/>
              <a:t>El encabezado IP se mantiene igual desde el host de origen hasta el de destino.</a:t>
            </a:r>
          </a:p>
          <a:p>
            <a:pPr marL="228600" lvl="1"/>
            <a:r>
              <a:rPr lang="es-ES" altLang="en-US" sz="1800" dirty="0"/>
              <a:t>El proceso de encapsulamiento de datos capa por capa permite el escalamiento de los servicios de las diferentes capas sin afectar otras capas.</a:t>
            </a:r>
          </a:p>
          <a:p>
            <a:pPr marL="228600" lvl="1"/>
            <a:r>
              <a:rPr lang="es-ES" altLang="en-US" sz="1800" dirty="0"/>
              <a:t>Los routers implementan diversos protocolos de capa de red al mismo tiempo en una red y utilizan el encabezado de paquetes de capa de red para el </a:t>
            </a:r>
            <a:r>
              <a:rPr lang="es-ES" altLang="en-US" sz="1800" dirty="0" err="1"/>
              <a:t>routing</a:t>
            </a:r>
            <a:r>
              <a:rPr lang="es-ES" altLang="en-US" sz="1800" dirty="0"/>
              <a:t>.</a:t>
            </a:r>
          </a:p>
        </p:txBody>
      </p:sp>
      <p:pic>
        <p:nvPicPr>
          <p:cNvPr id="5" name="Picture 4"/>
          <p:cNvPicPr>
            <a:picLocks noChangeAspect="1"/>
          </p:cNvPicPr>
          <p:nvPr/>
        </p:nvPicPr>
        <p:blipFill>
          <a:blip r:embed="rId3"/>
          <a:stretch>
            <a:fillRect/>
          </a:stretch>
        </p:blipFill>
        <p:spPr>
          <a:xfrm>
            <a:off x="4148649" y="1277419"/>
            <a:ext cx="4809103" cy="4162425"/>
          </a:xfrm>
          <a:prstGeom prst="rect">
            <a:avLst/>
          </a:prstGeom>
        </p:spPr>
      </p:pic>
    </p:spTree>
    <p:extLst>
      <p:ext uri="{BB962C8B-B14F-4D97-AF65-F5344CB8AC3E}">
        <p14:creationId xmlns:p14="http://schemas.microsoft.com/office/powerpoint/2010/main" val="30354673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fade">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fade">
                                      <p:cBhvr>
                                        <p:cTn id="17" dur="500"/>
                                        <p:tgtEl>
                                          <p:spTgt spid="13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fade">
                                      <p:cBhvr>
                                        <p:cTn id="22"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bldLvl="3"/>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s-ES" sz="1600" dirty="0"/>
              <a:t>Características del protocolo IP</a:t>
            </a:r>
            <a:br>
              <a:rPr sz="1600" dirty="0"/>
            </a:br>
            <a:r>
              <a:rPr lang="es-ES" dirty="0"/>
              <a:t>Características de IP</a:t>
            </a:r>
            <a:endParaRPr lang="es-ES" altLang="en-US" dirty="0"/>
          </a:p>
        </p:txBody>
      </p:sp>
      <p:sp>
        <p:nvSpPr>
          <p:cNvPr id="13315" name="Content Placeholder 2"/>
          <p:cNvSpPr>
            <a:spLocks noGrp="1"/>
          </p:cNvSpPr>
          <p:nvPr>
            <p:ph idx="1"/>
          </p:nvPr>
        </p:nvSpPr>
        <p:spPr>
          <a:xfrm>
            <a:off x="113867" y="1065259"/>
            <a:ext cx="3698673" cy="4478149"/>
          </a:xfrm>
        </p:spPr>
        <p:txBody>
          <a:bodyPr>
            <a:spAutoFit/>
          </a:bodyPr>
          <a:lstStyle/>
          <a:p>
            <a:pPr marL="228600" lvl="1"/>
            <a:r>
              <a:rPr lang="es-ES" altLang="en-US" sz="1800" dirty="0"/>
              <a:t>El IP se diseñó como un protocolo con sobrecarga baja. Proporciona solo las funciones necesarias para enviar un paquete de origen a destino.</a:t>
            </a:r>
          </a:p>
          <a:p>
            <a:pPr marL="228600" lvl="1"/>
            <a:r>
              <a:rPr lang="es-ES" altLang="en-US" sz="1800" dirty="0"/>
              <a:t>Un paquete IP se envía al destino sin establecer previamente una conexión.</a:t>
            </a:r>
          </a:p>
          <a:p>
            <a:pPr marL="228600" lvl="1"/>
            <a:r>
              <a:rPr lang="es-ES" altLang="en-US" sz="1800" dirty="0"/>
              <a:t>El IP no fue diseñado para rastrear ni administrar el flujo de paquetes.</a:t>
            </a:r>
          </a:p>
          <a:p>
            <a:pPr marL="685800" lvl="3"/>
            <a:r>
              <a:rPr lang="es-ES" altLang="en-US" dirty="0"/>
              <a:t>Estas funciones, si es necesario, están a cargo de otras capas, principalmente TCP.</a:t>
            </a:r>
          </a:p>
        </p:txBody>
      </p:sp>
      <p:pic>
        <p:nvPicPr>
          <p:cNvPr id="2" name="Picture 1"/>
          <p:cNvPicPr>
            <a:picLocks noChangeAspect="1"/>
          </p:cNvPicPr>
          <p:nvPr/>
        </p:nvPicPr>
        <p:blipFill>
          <a:blip r:embed="rId3"/>
          <a:stretch>
            <a:fillRect/>
          </a:stretch>
        </p:blipFill>
        <p:spPr>
          <a:xfrm>
            <a:off x="3966515" y="1362075"/>
            <a:ext cx="5078114" cy="3829050"/>
          </a:xfrm>
          <a:prstGeom prst="rect">
            <a:avLst/>
          </a:prstGeom>
        </p:spPr>
      </p:pic>
    </p:spTree>
    <p:extLst>
      <p:ext uri="{BB962C8B-B14F-4D97-AF65-F5344CB8AC3E}">
        <p14:creationId xmlns:p14="http://schemas.microsoft.com/office/powerpoint/2010/main" val="12122986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fade">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fade">
                                      <p:cBhvr>
                                        <p:cTn id="17" dur="500"/>
                                        <p:tgtEl>
                                          <p:spTgt spid="1331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315">
                                            <p:txEl>
                                              <p:pRg st="3" end="3"/>
                                            </p:txEl>
                                          </p:spTgt>
                                        </p:tgtEl>
                                        <p:attrNameLst>
                                          <p:attrName>style.visibility</p:attrName>
                                        </p:attrNameLst>
                                      </p:cBhvr>
                                      <p:to>
                                        <p:strVal val="visible"/>
                                      </p:to>
                                    </p:set>
                                    <p:animEffect transition="in" filter="fade">
                                      <p:cBhvr>
                                        <p:cTn id="20"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s-ES" sz="1600" dirty="0"/>
              <a:t>Características del protocolo IP</a:t>
            </a:r>
            <a:br>
              <a:rPr sz="1600" dirty="0"/>
            </a:br>
            <a:r>
              <a:rPr lang="es-ES" dirty="0"/>
              <a:t>IP: sin conexión</a:t>
            </a:r>
            <a:endParaRPr lang="es-ES" altLang="en-US" dirty="0"/>
          </a:p>
        </p:txBody>
      </p:sp>
      <p:sp>
        <p:nvSpPr>
          <p:cNvPr id="13315" name="Content Placeholder 2"/>
          <p:cNvSpPr>
            <a:spLocks noGrp="1"/>
          </p:cNvSpPr>
          <p:nvPr>
            <p:ph idx="1"/>
          </p:nvPr>
        </p:nvSpPr>
        <p:spPr>
          <a:xfrm>
            <a:off x="124028" y="1658035"/>
            <a:ext cx="3457373" cy="3908762"/>
          </a:xfrm>
        </p:spPr>
        <p:txBody>
          <a:bodyPr>
            <a:spAutoFit/>
          </a:bodyPr>
          <a:lstStyle/>
          <a:p>
            <a:pPr marL="228600" lvl="1"/>
            <a:r>
              <a:rPr lang="es-ES" altLang="en-US" sz="1800" dirty="0"/>
              <a:t>El IP es un protocolo sin conexión:</a:t>
            </a:r>
          </a:p>
          <a:p>
            <a:pPr marL="447675" lvl="1"/>
            <a:r>
              <a:rPr lang="es-ES" altLang="en-US" sz="1600" dirty="0"/>
              <a:t>No se genera una conexión completa exclusiva antes de enviar los datos.</a:t>
            </a:r>
          </a:p>
          <a:p>
            <a:pPr marL="447675" lvl="1"/>
            <a:r>
              <a:rPr lang="es-ES" altLang="en-US" sz="1600" dirty="0"/>
              <a:t>El proceso es muy similar a enviar una carta por correo postal.</a:t>
            </a:r>
          </a:p>
          <a:p>
            <a:pPr marL="447675" lvl="1"/>
            <a:r>
              <a:rPr lang="es-ES" altLang="en-US" sz="1600" dirty="0"/>
              <a:t>Los emisores no saben si el destino existe, es accesible y está operativo antes de enviar paquetes.</a:t>
            </a:r>
          </a:p>
          <a:p>
            <a:pPr marL="447675" lvl="1"/>
            <a:r>
              <a:rPr lang="es-ES" altLang="en-US" sz="1600" dirty="0"/>
              <a:t>Esta característica contribuye a la baja sobrecarga del IP.</a:t>
            </a:r>
          </a:p>
        </p:txBody>
      </p:sp>
      <p:pic>
        <p:nvPicPr>
          <p:cNvPr id="4" name="Picture 3"/>
          <p:cNvPicPr>
            <a:picLocks noChangeAspect="1"/>
          </p:cNvPicPr>
          <p:nvPr/>
        </p:nvPicPr>
        <p:blipFill>
          <a:blip r:embed="rId3"/>
          <a:stretch>
            <a:fillRect/>
          </a:stretch>
        </p:blipFill>
        <p:spPr>
          <a:xfrm>
            <a:off x="3852515" y="1658035"/>
            <a:ext cx="4982270" cy="3730641"/>
          </a:xfrm>
          <a:prstGeom prst="rect">
            <a:avLst/>
          </a:prstGeom>
        </p:spPr>
      </p:pic>
    </p:spTree>
    <p:extLst>
      <p:ext uri="{BB962C8B-B14F-4D97-AF65-F5344CB8AC3E}">
        <p14:creationId xmlns:p14="http://schemas.microsoft.com/office/powerpoint/2010/main" val="6783092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fade">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fade">
                                      <p:cBhvr>
                                        <p:cTn id="17" dur="500"/>
                                        <p:tgtEl>
                                          <p:spTgt spid="13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fade">
                                      <p:cBhvr>
                                        <p:cTn id="22" dur="500"/>
                                        <p:tgtEl>
                                          <p:spTgt spid="133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315">
                                            <p:txEl>
                                              <p:pRg st="4" end="4"/>
                                            </p:txEl>
                                          </p:spTgt>
                                        </p:tgtEl>
                                        <p:attrNameLst>
                                          <p:attrName>style.visibility</p:attrName>
                                        </p:attrNameLst>
                                      </p:cBhvr>
                                      <p:to>
                                        <p:strVal val="visible"/>
                                      </p:to>
                                    </p:set>
                                    <p:animEffect transition="in" filter="fade">
                                      <p:cBhvr>
                                        <p:cTn id="27"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bldLvl="3"/>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s-ES" sz="1600" dirty="0"/>
              <a:t>Características del protocolo IP</a:t>
            </a:r>
            <a:br>
              <a:rPr sz="1600" dirty="0"/>
            </a:br>
            <a:r>
              <a:rPr lang="es-ES" sz="2200" dirty="0"/>
              <a:t>IP: máximo esfuerzo de entrega</a:t>
            </a:r>
            <a:endParaRPr lang="es-ES" altLang="en-US" sz="2200" dirty="0"/>
          </a:p>
        </p:txBody>
      </p:sp>
      <p:sp>
        <p:nvSpPr>
          <p:cNvPr id="13315" name="Content Placeholder 2"/>
          <p:cNvSpPr>
            <a:spLocks noGrp="1"/>
          </p:cNvSpPr>
          <p:nvPr>
            <p:ph idx="1"/>
          </p:nvPr>
        </p:nvSpPr>
        <p:spPr>
          <a:xfrm>
            <a:off x="0" y="1173728"/>
            <a:ext cx="3562148" cy="5070619"/>
          </a:xfrm>
        </p:spPr>
        <p:txBody>
          <a:bodyPr>
            <a:spAutoFit/>
          </a:bodyPr>
          <a:lstStyle/>
          <a:p>
            <a:pPr marL="228600" indent="-228600"/>
            <a:r>
              <a:rPr lang="es-ES" altLang="en-US" sz="1800" dirty="0"/>
              <a:t>El IP es un protocolo de entrega de máximo esfuerzo:</a:t>
            </a:r>
          </a:p>
          <a:p>
            <a:pPr marL="228600" lvl="1"/>
            <a:r>
              <a:rPr lang="es-ES" altLang="en-US" sz="1800" dirty="0"/>
              <a:t>El IP se considera "no confiable", porque no garantiza que se recibirán todos los paquetes que envía.</a:t>
            </a:r>
          </a:p>
          <a:p>
            <a:pPr marL="228600" lvl="1"/>
            <a:r>
              <a:rPr lang="es-ES" altLang="en-US" sz="1800" dirty="0"/>
              <a:t>"No confiable" significa que el IP no tiene la funcionalidad para administrar y recuperar paquetes no recibidos, dañados o fuera de secuencia.</a:t>
            </a:r>
          </a:p>
          <a:p>
            <a:pPr marL="228600" lvl="1"/>
            <a:r>
              <a:rPr lang="es-ES" altLang="en-US" sz="1800" dirty="0"/>
              <a:t>Si, en el destino, faltan paquetes o no se encuentran en el orden correcto, los protocolos/servicios de capa superior deben resolver estos problemas.</a:t>
            </a:r>
          </a:p>
        </p:txBody>
      </p:sp>
      <p:pic>
        <p:nvPicPr>
          <p:cNvPr id="2" name="Picture 1"/>
          <p:cNvPicPr>
            <a:picLocks noChangeAspect="1"/>
          </p:cNvPicPr>
          <p:nvPr/>
        </p:nvPicPr>
        <p:blipFill>
          <a:blip r:embed="rId3"/>
          <a:stretch>
            <a:fillRect/>
          </a:stretch>
        </p:blipFill>
        <p:spPr>
          <a:xfrm>
            <a:off x="3800352" y="1563187"/>
            <a:ext cx="5075325" cy="4291703"/>
          </a:xfrm>
          <a:prstGeom prst="rect">
            <a:avLst/>
          </a:prstGeom>
        </p:spPr>
      </p:pic>
    </p:spTree>
    <p:extLst>
      <p:ext uri="{BB962C8B-B14F-4D97-AF65-F5344CB8AC3E}">
        <p14:creationId xmlns:p14="http://schemas.microsoft.com/office/powerpoint/2010/main" val="7935765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fade">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fade">
                                      <p:cBhvr>
                                        <p:cTn id="17" dur="500"/>
                                        <p:tgtEl>
                                          <p:spTgt spid="13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fade">
                                      <p:cBhvr>
                                        <p:cTn id="22"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bldLvl="3"/>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s-ES" sz="1600" dirty="0"/>
              <a:t>Características del protocolo IP</a:t>
            </a:r>
            <a:br>
              <a:rPr sz="1600" dirty="0"/>
            </a:br>
            <a:r>
              <a:rPr lang="es-ES" sz="2200" dirty="0"/>
              <a:t>IP: independiente de los medios</a:t>
            </a:r>
            <a:endParaRPr lang="es-ES" altLang="en-US" sz="2200" dirty="0"/>
          </a:p>
        </p:txBody>
      </p:sp>
      <p:sp>
        <p:nvSpPr>
          <p:cNvPr id="13315" name="Content Placeholder 2"/>
          <p:cNvSpPr>
            <a:spLocks noGrp="1"/>
          </p:cNvSpPr>
          <p:nvPr>
            <p:ph idx="1"/>
          </p:nvPr>
        </p:nvSpPr>
        <p:spPr>
          <a:xfrm>
            <a:off x="1" y="1065259"/>
            <a:ext cx="3939974" cy="5032147"/>
          </a:xfrm>
        </p:spPr>
        <p:txBody>
          <a:bodyPr>
            <a:spAutoFit/>
          </a:bodyPr>
          <a:lstStyle/>
          <a:p>
            <a:pPr marL="228600" lvl="1"/>
            <a:r>
              <a:rPr lang="es-ES" altLang="en-US" sz="1800" dirty="0"/>
              <a:t>El IP funciona en forma de los medios que independiente transportan los datos en las capas más bajas de la pila de protocolos. Es indistinto si los medios son cables de cobre, fibra óptica o inalámbricos.</a:t>
            </a:r>
          </a:p>
          <a:p>
            <a:pPr marL="228600" lvl="1"/>
            <a:r>
              <a:rPr lang="es-ES" altLang="en-US" sz="1800" dirty="0"/>
              <a:t>La capa de enlace de datos OSI se encarga de tomar el paquete IP y prepararlo para transmitirlo a través del medio de comunicación.</a:t>
            </a:r>
          </a:p>
          <a:p>
            <a:pPr marL="228600" lvl="1"/>
            <a:r>
              <a:rPr lang="es-ES" altLang="en-US" sz="1800" dirty="0"/>
              <a:t>La capa de red tiene un tamaño máximo de PDU que puede transportarse, denominado MTU </a:t>
            </a:r>
            <a:r>
              <a:rPr lang="es-ES" altLang="en-US" sz="1800" u="sng" dirty="0"/>
              <a:t>(unidad máxima de transmisión</a:t>
            </a:r>
            <a:r>
              <a:rPr lang="es-ES" altLang="en-US" sz="1800" dirty="0"/>
              <a:t>).</a:t>
            </a:r>
          </a:p>
          <a:p>
            <a:pPr marL="228600" lvl="1"/>
            <a:r>
              <a:rPr lang="es-ES" altLang="en-US" sz="1800" dirty="0"/>
              <a:t>La capa de enlace de datos informa la MTU a la capa de red.</a:t>
            </a:r>
          </a:p>
        </p:txBody>
      </p:sp>
      <p:pic>
        <p:nvPicPr>
          <p:cNvPr id="2" name="Picture 1"/>
          <p:cNvPicPr>
            <a:picLocks noChangeAspect="1"/>
          </p:cNvPicPr>
          <p:nvPr/>
        </p:nvPicPr>
        <p:blipFill>
          <a:blip r:embed="rId3"/>
          <a:stretch>
            <a:fillRect/>
          </a:stretch>
        </p:blipFill>
        <p:spPr>
          <a:xfrm>
            <a:off x="4081135" y="1403004"/>
            <a:ext cx="4696480" cy="3899593"/>
          </a:xfrm>
          <a:prstGeom prst="rect">
            <a:avLst/>
          </a:prstGeom>
        </p:spPr>
      </p:pic>
    </p:spTree>
    <p:extLst>
      <p:ext uri="{BB962C8B-B14F-4D97-AF65-F5344CB8AC3E}">
        <p14:creationId xmlns:p14="http://schemas.microsoft.com/office/powerpoint/2010/main" val="39442661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fade">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fade">
                                      <p:cBhvr>
                                        <p:cTn id="17" dur="500"/>
                                        <p:tgtEl>
                                          <p:spTgt spid="13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fade">
                                      <p:cBhvr>
                                        <p:cTn id="22"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bldLvl="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L" dirty="0"/>
              <a:t>Conmutadores de la capa de enlace</a:t>
            </a:r>
          </a:p>
        </p:txBody>
      </p:sp>
      <p:pic>
        <p:nvPicPr>
          <p:cNvPr id="4" name="Imagen 3"/>
          <p:cNvPicPr>
            <a:picLocks noChangeAspect="1"/>
          </p:cNvPicPr>
          <p:nvPr/>
        </p:nvPicPr>
        <p:blipFill>
          <a:blip r:embed="rId2"/>
          <a:stretch>
            <a:fillRect/>
          </a:stretch>
        </p:blipFill>
        <p:spPr>
          <a:xfrm>
            <a:off x="1709375" y="2394899"/>
            <a:ext cx="5725248" cy="3517042"/>
          </a:xfrm>
          <a:prstGeom prst="rect">
            <a:avLst/>
          </a:prstGeom>
        </p:spPr>
      </p:pic>
      <p:sp>
        <p:nvSpPr>
          <p:cNvPr id="5" name="CuadroTexto 4"/>
          <p:cNvSpPr txBox="1"/>
          <p:nvPr/>
        </p:nvSpPr>
        <p:spPr>
          <a:xfrm>
            <a:off x="2536346" y="6031649"/>
            <a:ext cx="4071307" cy="276999"/>
          </a:xfrm>
          <a:prstGeom prst="rect">
            <a:avLst/>
          </a:prstGeom>
          <a:noFill/>
        </p:spPr>
        <p:txBody>
          <a:bodyPr wrap="none" rtlCol="0">
            <a:spAutoFit/>
          </a:bodyPr>
          <a:lstStyle/>
          <a:p>
            <a:pPr algn="ctr"/>
            <a:r>
              <a:rPr lang="es-CL" sz="1200" dirty="0"/>
              <a:t>Fuente: Redes de Computadoras, 5ta Edición - James F. </a:t>
            </a:r>
            <a:r>
              <a:rPr lang="es-CL" sz="1200" dirty="0" err="1"/>
              <a:t>Kurose</a:t>
            </a:r>
            <a:endParaRPr lang="es-CL" sz="1200" dirty="0"/>
          </a:p>
        </p:txBody>
      </p:sp>
      <p:sp>
        <p:nvSpPr>
          <p:cNvPr id="6" name="Rectángulo redondeado 5"/>
          <p:cNvSpPr/>
          <p:nvPr/>
        </p:nvSpPr>
        <p:spPr>
          <a:xfrm>
            <a:off x="6968836" y="3050710"/>
            <a:ext cx="1546512" cy="174874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a:t>Filtrado: </a:t>
            </a:r>
            <a:r>
              <a:rPr lang="es-CL" sz="1200" dirty="0"/>
              <a:t>es la función del conmutador que determina si una trama debe ser reenviada a alguna interfaz o debe ser descartada</a:t>
            </a:r>
          </a:p>
        </p:txBody>
      </p:sp>
      <p:sp>
        <p:nvSpPr>
          <p:cNvPr id="9" name="Rectángulo redondeado 8"/>
          <p:cNvSpPr/>
          <p:nvPr/>
        </p:nvSpPr>
        <p:spPr>
          <a:xfrm>
            <a:off x="395757" y="3050710"/>
            <a:ext cx="1546512" cy="174874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b="1" dirty="0"/>
              <a:t>Reenvío: </a:t>
            </a:r>
            <a:r>
              <a:rPr lang="es-CL" sz="1200" dirty="0"/>
              <a:t>es la función del conmutador que determina las interfaces a las que un trama debe dirigirse y luego envía la trama a esas interfaces.</a:t>
            </a:r>
          </a:p>
        </p:txBody>
      </p:sp>
    </p:spTree>
    <p:extLst>
      <p:ext uri="{BB962C8B-B14F-4D97-AF65-F5344CB8AC3E}">
        <p14:creationId xmlns:p14="http://schemas.microsoft.com/office/powerpoint/2010/main" val="385980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s-ES" altLang="en-US" sz="1600" dirty="0"/>
              <a:t>Paquete IPv4</a:t>
            </a:r>
            <a:r>
              <a:rPr lang="es-ES" dirty="0"/>
              <a:t> </a:t>
            </a:r>
            <a:br>
              <a:rPr dirty="0"/>
            </a:br>
            <a:r>
              <a:rPr lang="es-ES" dirty="0"/>
              <a:t>Encabezado de paquetes IPv4</a:t>
            </a:r>
            <a:endParaRPr lang="es-ES" altLang="en-US" dirty="0"/>
          </a:p>
        </p:txBody>
      </p:sp>
      <p:sp>
        <p:nvSpPr>
          <p:cNvPr id="13315" name="Content Placeholder 2"/>
          <p:cNvSpPr>
            <a:spLocks noGrp="1"/>
          </p:cNvSpPr>
          <p:nvPr>
            <p:ph idx="1"/>
          </p:nvPr>
        </p:nvSpPr>
        <p:spPr>
          <a:xfrm>
            <a:off x="0" y="2689859"/>
            <a:ext cx="4193973" cy="1831341"/>
          </a:xfrm>
        </p:spPr>
        <p:txBody>
          <a:bodyPr>
            <a:noAutofit/>
          </a:bodyPr>
          <a:lstStyle/>
          <a:p>
            <a:pPr marL="263525" lvl="1"/>
            <a:r>
              <a:rPr lang="es-ES" sz="1800" dirty="0"/>
              <a:t>El encabezado del paquete IPv4 consta de los campos que contienen números binarios. Estos números identifican varios parámetros del paquete IP, que son evaluados por el proceso de capa 3. </a:t>
            </a:r>
          </a:p>
        </p:txBody>
      </p:sp>
      <p:pic>
        <p:nvPicPr>
          <p:cNvPr id="3" name="Picture 2"/>
          <p:cNvPicPr>
            <a:picLocks noChangeAspect="1"/>
          </p:cNvPicPr>
          <p:nvPr/>
        </p:nvPicPr>
        <p:blipFill>
          <a:blip r:embed="rId3"/>
          <a:stretch>
            <a:fillRect/>
          </a:stretch>
        </p:blipFill>
        <p:spPr>
          <a:xfrm>
            <a:off x="4338323" y="1657812"/>
            <a:ext cx="4505954" cy="3712033"/>
          </a:xfrm>
          <a:prstGeom prst="rect">
            <a:avLst/>
          </a:prstGeom>
        </p:spPr>
      </p:pic>
    </p:spTree>
    <p:extLst>
      <p:ext uri="{BB962C8B-B14F-4D97-AF65-F5344CB8AC3E}">
        <p14:creationId xmlns:p14="http://schemas.microsoft.com/office/powerpoint/2010/main" val="20628346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500"/>
                                        <p:tgtEl>
                                          <p:spTgt spid="133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s-ES" altLang="en-US" sz="1600" dirty="0"/>
              <a:t>Paquete IPv4</a:t>
            </a:r>
            <a:r>
              <a:rPr lang="es-ES" dirty="0"/>
              <a:t> </a:t>
            </a:r>
            <a:br>
              <a:rPr dirty="0"/>
            </a:br>
            <a:r>
              <a:rPr lang="es-ES" dirty="0"/>
              <a:t>Encabezado de paquetes IPv4</a:t>
            </a:r>
            <a:endParaRPr lang="es-ES" altLang="en-US" dirty="0"/>
          </a:p>
        </p:txBody>
      </p:sp>
      <p:pic>
        <p:nvPicPr>
          <p:cNvPr id="3" name="Picture 2"/>
          <p:cNvPicPr>
            <a:picLocks noChangeAspect="1"/>
          </p:cNvPicPr>
          <p:nvPr/>
        </p:nvPicPr>
        <p:blipFill>
          <a:blip r:embed="rId3"/>
          <a:stretch>
            <a:fillRect/>
          </a:stretch>
        </p:blipFill>
        <p:spPr>
          <a:xfrm>
            <a:off x="4338323" y="1657812"/>
            <a:ext cx="4505954" cy="3712033"/>
          </a:xfrm>
          <a:prstGeom prst="rect">
            <a:avLst/>
          </a:prstGeom>
        </p:spPr>
      </p:pic>
      <p:sp>
        <p:nvSpPr>
          <p:cNvPr id="4" name="Rectángulo 3"/>
          <p:cNvSpPr/>
          <p:nvPr/>
        </p:nvSpPr>
        <p:spPr>
          <a:xfrm>
            <a:off x="284481" y="1344003"/>
            <a:ext cx="3688080" cy="4339650"/>
          </a:xfrm>
          <a:prstGeom prst="rect">
            <a:avLst/>
          </a:prstGeom>
        </p:spPr>
        <p:txBody>
          <a:bodyPr wrap="square">
            <a:spAutoFit/>
          </a:bodyPr>
          <a:lstStyle/>
          <a:p>
            <a:pPr marL="0" lvl="1"/>
            <a:r>
              <a:rPr lang="es-ES" dirty="0"/>
              <a:t>Entre los campos más importantes, se incluyen:</a:t>
            </a:r>
          </a:p>
          <a:p>
            <a:pPr marL="285750" lvl="3" indent="-285750">
              <a:buFont typeface="Arial" panose="020B0604020202020204" pitchFamily="34" charset="0"/>
              <a:buChar char="•"/>
            </a:pPr>
            <a:r>
              <a:rPr lang="es-ES" sz="1600" dirty="0"/>
              <a:t>versión: especifica que el paquete es IP versión 4;</a:t>
            </a:r>
          </a:p>
          <a:p>
            <a:pPr marL="285750" lvl="3" indent="-285750">
              <a:buFont typeface="Arial" panose="020B0604020202020204" pitchFamily="34" charset="0"/>
              <a:buChar char="•"/>
            </a:pPr>
            <a:r>
              <a:rPr lang="es-ES" sz="1600" dirty="0"/>
              <a:t>servicios diferenciados o </a:t>
            </a:r>
            <a:r>
              <a:rPr lang="es-ES" sz="1600" dirty="0" err="1"/>
              <a:t>DiffServ</a:t>
            </a:r>
            <a:r>
              <a:rPr lang="es-ES" sz="1600" dirty="0"/>
              <a:t> (DS): utilizados para determinar la prioridad de cada paquete en la red;</a:t>
            </a:r>
          </a:p>
          <a:p>
            <a:pPr marL="285750" lvl="3" indent="-285750">
              <a:buFont typeface="Arial" panose="020B0604020202020204" pitchFamily="34" charset="0"/>
              <a:buChar char="•"/>
            </a:pPr>
            <a:r>
              <a:rPr lang="es-ES" sz="1600" dirty="0"/>
              <a:t>tiempo de duración (TTL): delimita el tiempo de vida de un paquete, que se reduce en uno en cada </a:t>
            </a:r>
            <a:r>
              <a:rPr lang="es-ES" sz="1600" dirty="0" err="1"/>
              <a:t>router</a:t>
            </a:r>
            <a:r>
              <a:rPr lang="es-ES" sz="1600" dirty="0"/>
              <a:t> del recorrido; </a:t>
            </a:r>
          </a:p>
          <a:p>
            <a:pPr marL="285750" lvl="3" indent="-285750">
              <a:buFont typeface="Arial" panose="020B0604020202020204" pitchFamily="34" charset="0"/>
              <a:buChar char="•"/>
            </a:pPr>
            <a:r>
              <a:rPr lang="es-ES" sz="1600" dirty="0"/>
              <a:t>protocolo: utilizado para identificar el protocolo del siguiente nivel;</a:t>
            </a:r>
          </a:p>
          <a:p>
            <a:pPr marL="285750" lvl="3" indent="-285750">
              <a:buFont typeface="Arial" panose="020B0604020202020204" pitchFamily="34" charset="0"/>
              <a:buChar char="•"/>
            </a:pPr>
            <a:r>
              <a:rPr lang="es-ES" sz="1600" dirty="0"/>
              <a:t>dirección IPv4 de origen: dirección de origen del paquete;</a:t>
            </a:r>
          </a:p>
          <a:p>
            <a:pPr marL="285750" lvl="3" indent="-285750">
              <a:buFont typeface="Arial" panose="020B0604020202020204" pitchFamily="34" charset="0"/>
              <a:buChar char="•"/>
            </a:pPr>
            <a:r>
              <a:rPr lang="es-ES" sz="1600" dirty="0"/>
              <a:t>dirección IPv4 de destino: dirección de destino.</a:t>
            </a:r>
            <a:endParaRPr lang="es-ES" altLang="en-US" sz="1600" dirty="0"/>
          </a:p>
        </p:txBody>
      </p:sp>
    </p:spTree>
    <p:extLst>
      <p:ext uri="{BB962C8B-B14F-4D97-AF65-F5344CB8AC3E}">
        <p14:creationId xmlns:p14="http://schemas.microsoft.com/office/powerpoint/2010/main" val="4786866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es-ES" sz="1800" dirty="0"/>
              <a:t>Direccionamiento IP v4</a:t>
            </a:r>
            <a:endParaRPr lang="es-ES" altLang="en-US" sz="1800" dirty="0"/>
          </a:p>
        </p:txBody>
      </p:sp>
      <p:sp>
        <p:nvSpPr>
          <p:cNvPr id="5" name="Marcador de contenido 1"/>
          <p:cNvSpPr>
            <a:spLocks noGrp="1"/>
          </p:cNvSpPr>
          <p:nvPr>
            <p:ph idx="1"/>
          </p:nvPr>
        </p:nvSpPr>
        <p:spPr>
          <a:xfrm>
            <a:off x="99677" y="745660"/>
            <a:ext cx="8334110" cy="5540425"/>
          </a:xfrm>
        </p:spPr>
        <p:txBody>
          <a:bodyPr>
            <a:normAutofit fontScale="92500"/>
          </a:bodyPr>
          <a:lstStyle/>
          <a:p>
            <a:r>
              <a:rPr lang="es-CL" dirty="0"/>
              <a:t>Taller n°4: </a:t>
            </a:r>
            <a:r>
              <a:rPr lang="es-ES" dirty="0"/>
              <a:t>Direccionamiento IP v4 </a:t>
            </a:r>
          </a:p>
          <a:p>
            <a:r>
              <a:rPr lang="es-CL" dirty="0"/>
              <a:t>Genere un informe usando un procesador de textos, en el cual explique y detalle técnicamente qué es el direccionamiento IP v4</a:t>
            </a:r>
          </a:p>
          <a:p>
            <a:pPr lvl="1"/>
            <a:r>
              <a:rPr lang="es-CL" dirty="0"/>
              <a:t>Debe incluir una explicación y análisis de los siguientes puntos:</a:t>
            </a:r>
          </a:p>
          <a:p>
            <a:pPr lvl="2"/>
            <a:r>
              <a:rPr lang="es-CL" dirty="0"/>
              <a:t>Qué es una dirección IP v4</a:t>
            </a:r>
          </a:p>
          <a:p>
            <a:pPr lvl="2"/>
            <a:r>
              <a:rPr lang="es-CL" dirty="0"/>
              <a:t>Cuál es su representación numérica</a:t>
            </a:r>
          </a:p>
          <a:p>
            <a:pPr lvl="2"/>
            <a:r>
              <a:rPr lang="es-CL" dirty="0"/>
              <a:t>Clases de direcciones IP v4</a:t>
            </a:r>
          </a:p>
          <a:p>
            <a:pPr lvl="2"/>
            <a:r>
              <a:rPr lang="es-CL" dirty="0"/>
              <a:t>Que función cumplen la porción de red y la porción de host dentro de la dirección</a:t>
            </a:r>
          </a:p>
          <a:p>
            <a:pPr lvl="2"/>
            <a:r>
              <a:rPr lang="es-CL" dirty="0"/>
              <a:t>Importancia y utilización de la máscara de red</a:t>
            </a:r>
          </a:p>
          <a:p>
            <a:pPr lvl="2"/>
            <a:r>
              <a:rPr lang="es-CL" dirty="0"/>
              <a:t>Que son y la importancia de las direcciones IP públicas y privadas</a:t>
            </a:r>
          </a:p>
          <a:p>
            <a:pPr lvl="1"/>
            <a:r>
              <a:rPr lang="es-CL" dirty="0"/>
              <a:t>El informe final debe ser enviado a mas tardar el día miércoles 10 de mayo 2022 a las 23:59 horas (hora de Gmail).</a:t>
            </a:r>
          </a:p>
        </p:txBody>
      </p:sp>
    </p:spTree>
    <p:extLst>
      <p:ext uri="{BB962C8B-B14F-4D97-AF65-F5344CB8AC3E}">
        <p14:creationId xmlns:p14="http://schemas.microsoft.com/office/powerpoint/2010/main" val="907939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CL" dirty="0"/>
              <a:t>Capa de Enlace</a:t>
            </a:r>
          </a:p>
        </p:txBody>
      </p:sp>
      <p:sp>
        <p:nvSpPr>
          <p:cNvPr id="3" name="Marcador de contenido 2"/>
          <p:cNvSpPr>
            <a:spLocks noGrp="1"/>
          </p:cNvSpPr>
          <p:nvPr>
            <p:ph idx="1"/>
          </p:nvPr>
        </p:nvSpPr>
        <p:spPr/>
        <p:txBody>
          <a:bodyPr/>
          <a:lstStyle/>
          <a:p>
            <a:r>
              <a:rPr lang="es-CL" dirty="0"/>
              <a:t>Ejercicio 01:</a:t>
            </a:r>
          </a:p>
          <a:p>
            <a:pPr lvl="1"/>
            <a:r>
              <a:rPr lang="es-CL" dirty="0"/>
              <a:t>Imagine que a través de una Agencia de Viajes, usted contrata un viaje desde Concepción a Isla de Pascua.</a:t>
            </a:r>
          </a:p>
          <a:p>
            <a:pPr lvl="2"/>
            <a:r>
              <a:rPr lang="es-CL" dirty="0"/>
              <a:t>Defina el </a:t>
            </a:r>
            <a:r>
              <a:rPr lang="es-CL" b="1" dirty="0"/>
              <a:t>recorrido</a:t>
            </a:r>
            <a:r>
              <a:rPr lang="es-CL" dirty="0"/>
              <a:t> desde que sale de su casa hasta que llega al hotel en Isla de Pascua (no considere la reserva del hotel)</a:t>
            </a:r>
          </a:p>
          <a:p>
            <a:pPr lvl="2"/>
            <a:r>
              <a:rPr lang="es-CL" dirty="0"/>
              <a:t>¿Cuáles son los puntos clave en su viaje?</a:t>
            </a:r>
          </a:p>
          <a:p>
            <a:pPr lvl="2"/>
            <a:r>
              <a:rPr lang="es-CL" dirty="0"/>
              <a:t>Omita la compra del pasaje, chequeo y </a:t>
            </a:r>
            <a:r>
              <a:rPr lang="es-CL" dirty="0" err="1"/>
              <a:t>demases</a:t>
            </a:r>
            <a:r>
              <a:rPr lang="es-CL" dirty="0"/>
              <a:t>. Céntrese sólo en el medio utilizado para el viaje.</a:t>
            </a:r>
          </a:p>
        </p:txBody>
      </p:sp>
    </p:spTree>
    <p:extLst>
      <p:ext uri="{BB962C8B-B14F-4D97-AF65-F5344CB8AC3E}">
        <p14:creationId xmlns:p14="http://schemas.microsoft.com/office/powerpoint/2010/main" val="319326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CL" dirty="0"/>
              <a:t>Ejercicio 01:</a:t>
            </a:r>
          </a:p>
          <a:p>
            <a:pPr lvl="1"/>
            <a:r>
              <a:rPr lang="es-CL" dirty="0"/>
              <a:t>Responsabilidad de la Agencia de Viajes:</a:t>
            </a:r>
          </a:p>
          <a:p>
            <a:pPr lvl="2"/>
            <a:r>
              <a:rPr lang="es-CL" dirty="0"/>
              <a:t>Reserva taxi Casa – Carriel Sur</a:t>
            </a:r>
          </a:p>
          <a:p>
            <a:pPr lvl="2"/>
            <a:r>
              <a:rPr lang="es-CL" dirty="0"/>
              <a:t>Reserva línea área desde Concepción a Isla de Pascua (Concepción – SCL – </a:t>
            </a:r>
            <a:r>
              <a:rPr lang="es-CL" dirty="0" err="1"/>
              <a:t>Mataveri</a:t>
            </a:r>
            <a:r>
              <a:rPr lang="es-CL" dirty="0"/>
              <a:t>)</a:t>
            </a:r>
          </a:p>
          <a:p>
            <a:pPr lvl="2"/>
            <a:r>
              <a:rPr lang="es-CL" dirty="0"/>
              <a:t>Reserva transfer </a:t>
            </a:r>
            <a:r>
              <a:rPr lang="es-CL" dirty="0" err="1"/>
              <a:t>Mataveri</a:t>
            </a:r>
            <a:r>
              <a:rPr lang="es-CL" dirty="0"/>
              <a:t> - Hotel</a:t>
            </a:r>
          </a:p>
          <a:p>
            <a:pPr lvl="1"/>
            <a:r>
              <a:rPr lang="es-CL" dirty="0"/>
              <a:t>Modos de transporte (taxi, avión, transfer)</a:t>
            </a:r>
          </a:p>
          <a:p>
            <a:pPr lvl="1"/>
            <a:r>
              <a:rPr lang="es-CL" dirty="0"/>
              <a:t>Rutas: segmento directo entre 2 ubicaciones adyacentes</a:t>
            </a:r>
          </a:p>
        </p:txBody>
      </p:sp>
      <p:sp>
        <p:nvSpPr>
          <p:cNvPr id="4" name="Título 1"/>
          <p:cNvSpPr>
            <a:spLocks noGrp="1"/>
          </p:cNvSpPr>
          <p:nvPr>
            <p:ph type="title"/>
          </p:nvPr>
        </p:nvSpPr>
        <p:spPr>
          <a:xfrm>
            <a:off x="628650" y="1069336"/>
            <a:ext cx="7886700" cy="1325563"/>
          </a:xfrm>
        </p:spPr>
        <p:txBody>
          <a:bodyPr>
            <a:normAutofit/>
          </a:bodyPr>
          <a:lstStyle/>
          <a:p>
            <a:pPr algn="ctr"/>
            <a:r>
              <a:rPr lang="es-CL" dirty="0"/>
              <a:t>Capa de Enlace</a:t>
            </a:r>
          </a:p>
        </p:txBody>
      </p:sp>
    </p:spTree>
    <p:extLst>
      <p:ext uri="{BB962C8B-B14F-4D97-AF65-F5344CB8AC3E}">
        <p14:creationId xmlns:p14="http://schemas.microsoft.com/office/powerpoint/2010/main" val="209917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CL" dirty="0"/>
              <a:t>Ejercicio 01:</a:t>
            </a:r>
          </a:p>
          <a:p>
            <a:pPr lvl="1"/>
            <a:r>
              <a:rPr lang="es-CL" dirty="0"/>
              <a:t>Analogías con Capa de enlace:</a:t>
            </a:r>
          </a:p>
          <a:p>
            <a:pPr lvl="2"/>
            <a:r>
              <a:rPr lang="es-CL" dirty="0"/>
              <a:t>Usted: Datagrama</a:t>
            </a:r>
          </a:p>
          <a:p>
            <a:pPr lvl="2"/>
            <a:r>
              <a:rPr lang="es-CL" dirty="0"/>
              <a:t>Cada segmento de transporte: Enlace de comunicaciones</a:t>
            </a:r>
          </a:p>
          <a:p>
            <a:pPr lvl="2"/>
            <a:r>
              <a:rPr lang="es-CL" dirty="0"/>
              <a:t>Modo de transporte: protocolo de la capa de enlace</a:t>
            </a:r>
          </a:p>
          <a:p>
            <a:pPr lvl="2"/>
            <a:r>
              <a:rPr lang="es-CL" dirty="0"/>
              <a:t>Agencia de viajes: protocolo de enrutamiento</a:t>
            </a:r>
          </a:p>
        </p:txBody>
      </p:sp>
      <p:sp>
        <p:nvSpPr>
          <p:cNvPr id="4" name="Título 1"/>
          <p:cNvSpPr>
            <a:spLocks noGrp="1"/>
          </p:cNvSpPr>
          <p:nvPr>
            <p:ph type="title"/>
          </p:nvPr>
        </p:nvSpPr>
        <p:spPr>
          <a:xfrm>
            <a:off x="628650" y="1069336"/>
            <a:ext cx="7886700" cy="1325563"/>
          </a:xfrm>
        </p:spPr>
        <p:txBody>
          <a:bodyPr>
            <a:normAutofit/>
          </a:bodyPr>
          <a:lstStyle/>
          <a:p>
            <a:pPr algn="ctr"/>
            <a:r>
              <a:rPr lang="es-CL" dirty="0"/>
              <a:t>Capa de Enlace</a:t>
            </a:r>
          </a:p>
        </p:txBody>
      </p:sp>
    </p:spTree>
    <p:extLst>
      <p:ext uri="{BB962C8B-B14F-4D97-AF65-F5344CB8AC3E}">
        <p14:creationId xmlns:p14="http://schemas.microsoft.com/office/powerpoint/2010/main" val="350569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1811274" y="4807900"/>
            <a:ext cx="1420283" cy="46566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Acceso al enlace</a:t>
            </a:r>
          </a:p>
        </p:txBody>
      </p:sp>
      <p:sp>
        <p:nvSpPr>
          <p:cNvPr id="7" name="Rectángulo redondeado 6"/>
          <p:cNvSpPr/>
          <p:nvPr/>
        </p:nvSpPr>
        <p:spPr>
          <a:xfrm>
            <a:off x="2768007" y="3885031"/>
            <a:ext cx="1420283" cy="46566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Entrega fiable</a:t>
            </a:r>
          </a:p>
        </p:txBody>
      </p:sp>
      <p:sp>
        <p:nvSpPr>
          <p:cNvPr id="8" name="Rectángulo redondeado 7"/>
          <p:cNvSpPr/>
          <p:nvPr/>
        </p:nvSpPr>
        <p:spPr>
          <a:xfrm>
            <a:off x="3758607" y="4807899"/>
            <a:ext cx="1420283" cy="46566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Control de flujo</a:t>
            </a:r>
          </a:p>
        </p:txBody>
      </p:sp>
      <p:sp>
        <p:nvSpPr>
          <p:cNvPr id="9" name="Rectángulo redondeado 8"/>
          <p:cNvSpPr/>
          <p:nvPr/>
        </p:nvSpPr>
        <p:spPr>
          <a:xfrm>
            <a:off x="4715340" y="3885030"/>
            <a:ext cx="1420283" cy="46566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Detección de errores</a:t>
            </a:r>
          </a:p>
        </p:txBody>
      </p:sp>
      <p:sp>
        <p:nvSpPr>
          <p:cNvPr id="10" name="Rectángulo redondeado 9"/>
          <p:cNvSpPr/>
          <p:nvPr/>
        </p:nvSpPr>
        <p:spPr>
          <a:xfrm>
            <a:off x="5705940" y="4807898"/>
            <a:ext cx="1420283" cy="46566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Corrección de errores</a:t>
            </a:r>
          </a:p>
        </p:txBody>
      </p:sp>
      <p:sp>
        <p:nvSpPr>
          <p:cNvPr id="4" name="Rectángulo redondeado 3"/>
          <p:cNvSpPr/>
          <p:nvPr/>
        </p:nvSpPr>
        <p:spPr>
          <a:xfrm>
            <a:off x="2854792" y="2394899"/>
            <a:ext cx="3361266" cy="74506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Servicios protocolo</a:t>
            </a:r>
          </a:p>
          <a:p>
            <a:pPr algn="ctr"/>
            <a:r>
              <a:rPr lang="es-CL" dirty="0"/>
              <a:t>capa de enlace</a:t>
            </a:r>
          </a:p>
        </p:txBody>
      </p:sp>
      <p:cxnSp>
        <p:nvCxnSpPr>
          <p:cNvPr id="12" name="Conector recto 11"/>
          <p:cNvCxnSpPr>
            <a:stCxn id="4" idx="2"/>
          </p:cNvCxnSpPr>
          <p:nvPr/>
        </p:nvCxnSpPr>
        <p:spPr>
          <a:xfrm>
            <a:off x="4535425" y="3139966"/>
            <a:ext cx="0" cy="304800"/>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cxnSp>
        <p:nvCxnSpPr>
          <p:cNvPr id="14" name="Conector recto 13"/>
          <p:cNvCxnSpPr/>
          <p:nvPr/>
        </p:nvCxnSpPr>
        <p:spPr>
          <a:xfrm>
            <a:off x="1665224" y="3427828"/>
            <a:ext cx="5520270" cy="16938"/>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sp>
        <p:nvSpPr>
          <p:cNvPr id="16" name="Rectángulo redondeado 15"/>
          <p:cNvSpPr/>
          <p:nvPr/>
        </p:nvSpPr>
        <p:spPr>
          <a:xfrm>
            <a:off x="6662673" y="3885030"/>
            <a:ext cx="1420283" cy="46566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err="1"/>
              <a:t>Semiduplex</a:t>
            </a:r>
            <a:endParaRPr lang="es-CL" sz="1600" dirty="0"/>
          </a:p>
          <a:p>
            <a:pPr algn="ctr"/>
            <a:r>
              <a:rPr lang="es-CL" sz="1600" dirty="0"/>
              <a:t>Full-</a:t>
            </a:r>
            <a:r>
              <a:rPr lang="es-CL" sz="1600" dirty="0" err="1"/>
              <a:t>duplex</a:t>
            </a:r>
            <a:endParaRPr lang="es-CL" sz="1600" dirty="0"/>
          </a:p>
        </p:txBody>
      </p:sp>
      <p:grpSp>
        <p:nvGrpSpPr>
          <p:cNvPr id="33" name="Grupo 32"/>
          <p:cNvGrpSpPr/>
          <p:nvPr/>
        </p:nvGrpSpPr>
        <p:grpSpPr>
          <a:xfrm>
            <a:off x="820674" y="3427828"/>
            <a:ext cx="1420283" cy="922872"/>
            <a:chOff x="628650" y="2556929"/>
            <a:chExt cx="1420283" cy="922872"/>
          </a:xfrm>
        </p:grpSpPr>
        <p:sp>
          <p:nvSpPr>
            <p:cNvPr id="5" name="Rectángulo redondeado 4"/>
            <p:cNvSpPr/>
            <p:nvPr/>
          </p:nvSpPr>
          <p:spPr>
            <a:xfrm>
              <a:off x="628650" y="3014134"/>
              <a:ext cx="1420283" cy="46566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t>Entramado</a:t>
              </a:r>
            </a:p>
          </p:txBody>
        </p:sp>
        <p:cxnSp>
          <p:nvCxnSpPr>
            <p:cNvPr id="19" name="Conector recto 18"/>
            <p:cNvCxnSpPr>
              <a:endCxn id="5" idx="0"/>
            </p:cNvCxnSpPr>
            <p:nvPr/>
          </p:nvCxnSpPr>
          <p:spPr>
            <a:xfrm flipH="1">
              <a:off x="1338792" y="2556929"/>
              <a:ext cx="142875" cy="457205"/>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grpSp>
      <p:cxnSp>
        <p:nvCxnSpPr>
          <p:cNvPr id="21" name="Conector recto 20"/>
          <p:cNvCxnSpPr>
            <a:endCxn id="6" idx="0"/>
          </p:cNvCxnSpPr>
          <p:nvPr/>
        </p:nvCxnSpPr>
        <p:spPr>
          <a:xfrm>
            <a:off x="2521415" y="3444766"/>
            <a:ext cx="1" cy="1363134"/>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cxnSp>
        <p:nvCxnSpPr>
          <p:cNvPr id="23" name="Conector recto 22"/>
          <p:cNvCxnSpPr>
            <a:endCxn id="7" idx="0"/>
          </p:cNvCxnSpPr>
          <p:nvPr/>
        </p:nvCxnSpPr>
        <p:spPr>
          <a:xfrm>
            <a:off x="3477623" y="3427828"/>
            <a:ext cx="526" cy="457203"/>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cxnSp>
        <p:nvCxnSpPr>
          <p:cNvPr id="25" name="Conector recto 24"/>
          <p:cNvCxnSpPr>
            <a:stCxn id="8" idx="0"/>
          </p:cNvCxnSpPr>
          <p:nvPr/>
        </p:nvCxnSpPr>
        <p:spPr>
          <a:xfrm flipH="1" flipV="1">
            <a:off x="4459755" y="3444765"/>
            <a:ext cx="8994" cy="1363134"/>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cxnSp>
        <p:nvCxnSpPr>
          <p:cNvPr id="27" name="Conector recto 26"/>
          <p:cNvCxnSpPr>
            <a:stCxn id="9" idx="0"/>
          </p:cNvCxnSpPr>
          <p:nvPr/>
        </p:nvCxnSpPr>
        <p:spPr>
          <a:xfrm flipV="1">
            <a:off x="5425482" y="3436297"/>
            <a:ext cx="12436" cy="448733"/>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cxnSp>
        <p:nvCxnSpPr>
          <p:cNvPr id="29" name="Conector recto 28"/>
          <p:cNvCxnSpPr>
            <a:stCxn id="10" idx="0"/>
          </p:cNvCxnSpPr>
          <p:nvPr/>
        </p:nvCxnSpPr>
        <p:spPr>
          <a:xfrm flipH="1" flipV="1">
            <a:off x="6416081" y="3444765"/>
            <a:ext cx="1" cy="1363133"/>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cxnSp>
        <p:nvCxnSpPr>
          <p:cNvPr id="31" name="Conector recto 30"/>
          <p:cNvCxnSpPr>
            <a:stCxn id="16" idx="0"/>
          </p:cNvCxnSpPr>
          <p:nvPr/>
        </p:nvCxnSpPr>
        <p:spPr>
          <a:xfrm flipH="1" flipV="1">
            <a:off x="7185494" y="3444765"/>
            <a:ext cx="187321" cy="440265"/>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sp>
        <p:nvSpPr>
          <p:cNvPr id="22" name="Título 1"/>
          <p:cNvSpPr>
            <a:spLocks noGrp="1"/>
          </p:cNvSpPr>
          <p:nvPr>
            <p:ph type="title"/>
          </p:nvPr>
        </p:nvSpPr>
        <p:spPr>
          <a:xfrm>
            <a:off x="628650" y="1069336"/>
            <a:ext cx="7886700" cy="1325563"/>
          </a:xfrm>
        </p:spPr>
        <p:txBody>
          <a:bodyPr>
            <a:normAutofit/>
          </a:bodyPr>
          <a:lstStyle/>
          <a:p>
            <a:pPr algn="ctr"/>
            <a:r>
              <a:rPr lang="es-CL" dirty="0"/>
              <a:t>Taller 04: Servicios Capa de Enlace</a:t>
            </a:r>
          </a:p>
        </p:txBody>
      </p:sp>
    </p:spTree>
    <p:extLst>
      <p:ext uri="{BB962C8B-B14F-4D97-AF65-F5344CB8AC3E}">
        <p14:creationId xmlns:p14="http://schemas.microsoft.com/office/powerpoint/2010/main" val="140716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6" y="1247821"/>
            <a:ext cx="5450285" cy="4154984"/>
          </a:xfrm>
        </p:spPr>
        <p:txBody>
          <a:bodyPr>
            <a:spAutoFit/>
          </a:bodyPr>
          <a:lstStyle/>
          <a:p>
            <a:r>
              <a:rPr lang="es-ES" sz="1800" dirty="0"/>
              <a:t>Ethernet es la tecnología LAN más utilizada hoy en día.</a:t>
            </a:r>
          </a:p>
          <a:p>
            <a:pPr lvl="1"/>
            <a:r>
              <a:rPr lang="es-ES" sz="1800" dirty="0"/>
              <a:t>Definida en los estándares IEEE 802.2 y 802.3.</a:t>
            </a:r>
            <a:endParaRPr lang="es-ES" altLang="ja-JP" sz="1800" dirty="0"/>
          </a:p>
          <a:p>
            <a:pPr lvl="1"/>
            <a:r>
              <a:rPr lang="es-ES" sz="1800" dirty="0"/>
              <a:t>Admite anchos de banda de datos de 10 Mb/s, 100 Mb/s y 1000 Mb/s (1 </a:t>
            </a:r>
            <a:r>
              <a:rPr lang="es-ES" sz="1800" dirty="0" err="1"/>
              <a:t>Gb</a:t>
            </a:r>
            <a:r>
              <a:rPr lang="es-ES" sz="1800" dirty="0"/>
              <a:t>/s), 10 000 Mb/s (10 </a:t>
            </a:r>
            <a:r>
              <a:rPr lang="es-ES" sz="1800" dirty="0" err="1"/>
              <a:t>Gb</a:t>
            </a:r>
            <a:r>
              <a:rPr lang="es-ES" sz="1800" dirty="0"/>
              <a:t>/s), 40 000 Mb/s (40 </a:t>
            </a:r>
            <a:r>
              <a:rPr lang="es-ES" sz="1800" dirty="0" err="1"/>
              <a:t>Gb</a:t>
            </a:r>
            <a:r>
              <a:rPr lang="es-ES" sz="1800" dirty="0"/>
              <a:t>/s) y 100 000 Mb/s (100 </a:t>
            </a:r>
            <a:r>
              <a:rPr lang="es-ES" sz="1800" dirty="0" err="1"/>
              <a:t>Gb</a:t>
            </a:r>
            <a:r>
              <a:rPr lang="es-ES" sz="1800" dirty="0"/>
              <a:t>/s).</a:t>
            </a:r>
            <a:endParaRPr lang="es-ES" altLang="ja-JP" sz="1800" dirty="0"/>
          </a:p>
          <a:p>
            <a:r>
              <a:rPr lang="es-ES" sz="1800" dirty="0"/>
              <a:t>Ethernet funciona en la capa de enlace de datos y en la capa física.</a:t>
            </a:r>
          </a:p>
          <a:p>
            <a:r>
              <a:rPr lang="es-ES" sz="1800" dirty="0"/>
              <a:t>Ethernet depende de las dos subcapas individuales de la capa de enlace de datos para funcionar: la subcapa de control de enlace lógico (LLC) y la subcapa MAC.</a:t>
            </a:r>
            <a:endParaRPr lang="es-ES" altLang="ja-JP" sz="1800" dirty="0"/>
          </a:p>
        </p:txBody>
      </p:sp>
      <p:sp>
        <p:nvSpPr>
          <p:cNvPr id="8194" name="Rectangle 2"/>
          <p:cNvSpPr>
            <a:spLocks noGrp="1" noChangeArrowheads="1"/>
          </p:cNvSpPr>
          <p:nvPr>
            <p:ph type="title"/>
          </p:nvPr>
        </p:nvSpPr>
        <p:spPr/>
        <p:txBody>
          <a:bodyPr/>
          <a:lstStyle/>
          <a:p>
            <a:r>
              <a:rPr lang="es-ES" sz="1600" dirty="0"/>
              <a:t>Trama de Ethernet</a:t>
            </a:r>
            <a:br>
              <a:rPr sz="1600" dirty="0"/>
            </a:br>
            <a:r>
              <a:rPr lang="es-ES" dirty="0"/>
              <a:t>Encapsulamiento de Ethernet</a:t>
            </a:r>
            <a:endParaRPr lang="es-ES" altLang="en-US" dirty="0"/>
          </a:p>
        </p:txBody>
      </p:sp>
      <p:pic>
        <p:nvPicPr>
          <p:cNvPr id="4" name="Picture 3"/>
          <p:cNvPicPr>
            <a:picLocks noChangeAspect="1"/>
          </p:cNvPicPr>
          <p:nvPr/>
        </p:nvPicPr>
        <p:blipFill>
          <a:blip r:embed="rId3"/>
          <a:stretch>
            <a:fillRect/>
          </a:stretch>
        </p:blipFill>
        <p:spPr>
          <a:xfrm>
            <a:off x="5487819" y="2304264"/>
            <a:ext cx="3219449" cy="2213372"/>
          </a:xfrm>
          <a:prstGeom prst="rect">
            <a:avLst/>
          </a:prstGeom>
        </p:spPr>
      </p:pic>
    </p:spTree>
    <p:extLst>
      <p:ext uri="{BB962C8B-B14F-4D97-AF65-F5344CB8AC3E}">
        <p14:creationId xmlns:p14="http://schemas.microsoft.com/office/powerpoint/2010/main" val="792065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500"/>
                                        <p:tgtEl>
                                          <p:spTgt spid="819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fade">
                                      <p:cBhvr>
                                        <p:cTn id="13" dur="500"/>
                                        <p:tgtEl>
                                          <p:spTgt spid="819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195">
                                            <p:txEl>
                                              <p:pRg st="3" end="3"/>
                                            </p:txEl>
                                          </p:spTgt>
                                        </p:tgtEl>
                                        <p:attrNameLst>
                                          <p:attrName>style.visibility</p:attrName>
                                        </p:attrNameLst>
                                      </p:cBhvr>
                                      <p:to>
                                        <p:strVal val="visible"/>
                                      </p:to>
                                    </p:set>
                                    <p:animEffect transition="in" filter="fade">
                                      <p:cBhvr>
                                        <p:cTn id="18" dur="500"/>
                                        <p:tgtEl>
                                          <p:spTgt spid="819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fade">
                                      <p:cBhvr>
                                        <p:cTn id="23"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6" y="1656195"/>
            <a:ext cx="5450285" cy="2893100"/>
          </a:xfrm>
        </p:spPr>
        <p:txBody>
          <a:bodyPr>
            <a:spAutoFit/>
          </a:bodyPr>
          <a:lstStyle/>
          <a:p>
            <a:r>
              <a:rPr lang="es-ES" sz="1800" dirty="0"/>
              <a:t>La subcapa LLC de Ethernet maneja la comunicación entre las capas superiores e inferiores. Se implementa en el software, y su implementación es independiente del hardware.</a:t>
            </a:r>
            <a:endParaRPr lang="es-ES" altLang="ja-JP" sz="1800" dirty="0"/>
          </a:p>
          <a:p>
            <a:endParaRPr lang="es-ES" altLang="ja-JP" sz="1800" dirty="0"/>
          </a:p>
          <a:p>
            <a:r>
              <a:rPr lang="es-ES" sz="1800" dirty="0"/>
              <a:t>La subcapa MAC es la subcapa inferior de la capa de enlace de datos. Además, se implementa mediante hardware, generalmente, en la NIC de la computadora.</a:t>
            </a:r>
            <a:endParaRPr lang="es-ES" altLang="ja-JP" sz="1800" dirty="0"/>
          </a:p>
        </p:txBody>
      </p:sp>
      <p:sp>
        <p:nvSpPr>
          <p:cNvPr id="8194" name="Rectangle 2"/>
          <p:cNvSpPr>
            <a:spLocks noGrp="1" noChangeArrowheads="1"/>
          </p:cNvSpPr>
          <p:nvPr>
            <p:ph type="title"/>
          </p:nvPr>
        </p:nvSpPr>
        <p:spPr/>
        <p:txBody>
          <a:bodyPr/>
          <a:lstStyle/>
          <a:p>
            <a:r>
              <a:rPr lang="es-ES" sz="1600" dirty="0"/>
              <a:t>Trama de Ethernet</a:t>
            </a:r>
            <a:br>
              <a:rPr sz="1600" dirty="0"/>
            </a:br>
            <a:r>
              <a:rPr lang="es-ES" dirty="0"/>
              <a:t>Encapsulamiento de Ethernet (continuación)</a:t>
            </a:r>
          </a:p>
        </p:txBody>
      </p:sp>
      <p:pic>
        <p:nvPicPr>
          <p:cNvPr id="4" name="Picture 3"/>
          <p:cNvPicPr>
            <a:picLocks noChangeAspect="1"/>
          </p:cNvPicPr>
          <p:nvPr/>
        </p:nvPicPr>
        <p:blipFill>
          <a:blip r:embed="rId3"/>
          <a:stretch>
            <a:fillRect/>
          </a:stretch>
        </p:blipFill>
        <p:spPr>
          <a:xfrm>
            <a:off x="5594351" y="1996059"/>
            <a:ext cx="3219449" cy="2213372"/>
          </a:xfrm>
          <a:prstGeom prst="rect">
            <a:avLst/>
          </a:prstGeom>
        </p:spPr>
      </p:pic>
    </p:spTree>
    <p:extLst>
      <p:ext uri="{BB962C8B-B14F-4D97-AF65-F5344CB8AC3E}">
        <p14:creationId xmlns:p14="http://schemas.microsoft.com/office/powerpoint/2010/main" val="36005176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fade">
                                      <p:cBhvr>
                                        <p:cTn id="12" dur="500"/>
                                        <p:tgtEl>
                                          <p:spTgt spid="8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6" y="1656194"/>
            <a:ext cx="4910535" cy="3162404"/>
          </a:xfrm>
        </p:spPr>
        <p:txBody>
          <a:bodyPr>
            <a:spAutoFit/>
          </a:bodyPr>
          <a:lstStyle/>
          <a:p>
            <a:r>
              <a:rPr lang="es-ES" sz="1800" dirty="0"/>
              <a:t>La subcapa MAC de tiene dos responsabilidades principales:</a:t>
            </a:r>
          </a:p>
          <a:p>
            <a:pPr lvl="1"/>
            <a:r>
              <a:rPr lang="es-ES" sz="1800" dirty="0"/>
              <a:t>Encapsulamiento de datos</a:t>
            </a:r>
          </a:p>
          <a:p>
            <a:pPr lvl="1"/>
            <a:r>
              <a:rPr lang="es-ES" sz="1800" dirty="0"/>
              <a:t>Control de acceso al medio</a:t>
            </a:r>
            <a:endParaRPr lang="es-ES" altLang="ja-JP" sz="1800" dirty="0"/>
          </a:p>
          <a:p>
            <a:r>
              <a:rPr lang="es-ES" sz="1800" dirty="0"/>
              <a:t>El encapsulamiento de datos proporciona tres funciones principales:</a:t>
            </a:r>
          </a:p>
          <a:p>
            <a:pPr lvl="1"/>
            <a:r>
              <a:rPr lang="es-ES" sz="1800" dirty="0"/>
              <a:t>Delimitación de tramas</a:t>
            </a:r>
          </a:p>
          <a:p>
            <a:pPr lvl="1"/>
            <a:r>
              <a:rPr lang="es-ES" sz="1800" dirty="0"/>
              <a:t>Direccionamiento</a:t>
            </a:r>
            <a:r>
              <a:rPr lang="en-US" sz="1800" dirty="0"/>
              <a:t>	</a:t>
            </a:r>
          </a:p>
          <a:p>
            <a:pPr lvl="1"/>
            <a:r>
              <a:rPr lang="es-ES" sz="1800" dirty="0"/>
              <a:t>Detección de errores</a:t>
            </a:r>
          </a:p>
        </p:txBody>
      </p:sp>
      <p:sp>
        <p:nvSpPr>
          <p:cNvPr id="8194" name="Rectangle 2"/>
          <p:cNvSpPr>
            <a:spLocks noGrp="1" noChangeArrowheads="1"/>
          </p:cNvSpPr>
          <p:nvPr>
            <p:ph type="title"/>
          </p:nvPr>
        </p:nvSpPr>
        <p:spPr/>
        <p:txBody>
          <a:bodyPr/>
          <a:lstStyle/>
          <a:p>
            <a:r>
              <a:rPr lang="es-ES" altLang="en-US" sz="1600" dirty="0"/>
              <a:t>Trama de Ethernet</a:t>
            </a:r>
            <a:br/>
            <a:r>
              <a:rPr lang="es-ES"/>
              <a:t>Subcapa MAC</a:t>
            </a:r>
            <a:endParaRPr lang="es-ES" altLang="en-US" dirty="0"/>
          </a:p>
        </p:txBody>
      </p:sp>
      <p:pic>
        <p:nvPicPr>
          <p:cNvPr id="2" name="Picture 1"/>
          <p:cNvPicPr>
            <a:picLocks noChangeAspect="1"/>
          </p:cNvPicPr>
          <p:nvPr/>
        </p:nvPicPr>
        <p:blipFill>
          <a:blip r:embed="rId3"/>
          <a:stretch>
            <a:fillRect/>
          </a:stretch>
        </p:blipFill>
        <p:spPr>
          <a:xfrm>
            <a:off x="5054601" y="1888415"/>
            <a:ext cx="3654124" cy="2697962"/>
          </a:xfrm>
          <a:prstGeom prst="rect">
            <a:avLst/>
          </a:prstGeom>
        </p:spPr>
      </p:pic>
      <p:sp>
        <p:nvSpPr>
          <p:cNvPr id="5" name="Rectangle 6"/>
          <p:cNvSpPr txBox="1">
            <a:spLocks noChangeArrowheads="1"/>
          </p:cNvSpPr>
          <p:nvPr/>
        </p:nvSpPr>
        <p:spPr bwMode="auto">
          <a:xfrm>
            <a:off x="144066" y="5181468"/>
            <a:ext cx="875228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spAutoFit/>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dirty="0"/>
              <a:t>El control de acceso al medio es responsable de colocar las tramas en los medios y de quitarlas de ellos. Esta subcapa se comunica directamente con la capa física.</a:t>
            </a:r>
            <a:endParaRPr lang="es-ES" altLang="ja-JP" dirty="0"/>
          </a:p>
        </p:txBody>
      </p:sp>
    </p:spTree>
    <p:extLst>
      <p:ext uri="{BB962C8B-B14F-4D97-AF65-F5344CB8AC3E}">
        <p14:creationId xmlns:p14="http://schemas.microsoft.com/office/powerpoint/2010/main" val="36091439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500"/>
                                        <p:tgtEl>
                                          <p:spTgt spid="819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fade">
                                      <p:cBhvr>
                                        <p:cTn id="13" dur="500"/>
                                        <p:tgtEl>
                                          <p:spTgt spid="819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195">
                                            <p:txEl>
                                              <p:pRg st="3" end="3"/>
                                            </p:txEl>
                                          </p:spTgt>
                                        </p:tgtEl>
                                        <p:attrNameLst>
                                          <p:attrName>style.visibility</p:attrName>
                                        </p:attrNameLst>
                                      </p:cBhvr>
                                      <p:to>
                                        <p:strVal val="visible"/>
                                      </p:to>
                                    </p:set>
                                    <p:animEffect transition="in" filter="fade">
                                      <p:cBhvr>
                                        <p:cTn id="18" dur="500"/>
                                        <p:tgtEl>
                                          <p:spTgt spid="819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animEffect transition="in" filter="fade">
                                      <p:cBhvr>
                                        <p:cTn id="21" dur="500"/>
                                        <p:tgtEl>
                                          <p:spTgt spid="819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195">
                                            <p:txEl>
                                              <p:pRg st="5" end="5"/>
                                            </p:txEl>
                                          </p:spTgt>
                                        </p:tgtEl>
                                        <p:attrNameLst>
                                          <p:attrName>style.visibility</p:attrName>
                                        </p:attrNameLst>
                                      </p:cBhvr>
                                      <p:to>
                                        <p:strVal val="visible"/>
                                      </p:to>
                                    </p:set>
                                    <p:animEffect transition="in" filter="fade">
                                      <p:cBhvr>
                                        <p:cTn id="24" dur="500"/>
                                        <p:tgtEl>
                                          <p:spTgt spid="819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195">
                                            <p:txEl>
                                              <p:pRg st="6" end="6"/>
                                            </p:txEl>
                                          </p:spTgt>
                                        </p:tgtEl>
                                        <p:attrNameLst>
                                          <p:attrName>style.visibility</p:attrName>
                                        </p:attrNameLst>
                                      </p:cBhvr>
                                      <p:to>
                                        <p:strVal val="visible"/>
                                      </p:to>
                                    </p:set>
                                    <p:animEffect transition="in" filter="fade">
                                      <p:cBhvr>
                                        <p:cTn id="27" dur="500"/>
                                        <p:tgtEl>
                                          <p:spTgt spid="819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P spid="5" grpId="0"/>
    </p:bldLst>
  </p:timing>
</p:sld>
</file>

<file path=ppt/theme/theme1.xml><?xml version="1.0" encoding="utf-8"?>
<a:theme xmlns:a="http://schemas.openxmlformats.org/drawingml/2006/main" name="naranjo-4-3">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naranjo-4-3</Template>
  <TotalTime>2797</TotalTime>
  <Words>2005</Words>
  <Application>Microsoft Office PowerPoint</Application>
  <PresentationFormat>Presentación en pantalla (4:3)</PresentationFormat>
  <Paragraphs>196</Paragraphs>
  <Slides>22</Slides>
  <Notes>15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22</vt:i4>
      </vt:variant>
    </vt:vector>
  </HeadingPairs>
  <TitlesOfParts>
    <vt:vector size="30" baseType="lpstr">
      <vt:lpstr>ＭＳ Ｐゴシック</vt:lpstr>
      <vt:lpstr>游ゴシック</vt:lpstr>
      <vt:lpstr>Arial</vt:lpstr>
      <vt:lpstr>Calibri</vt:lpstr>
      <vt:lpstr>Calibri Light</vt:lpstr>
      <vt:lpstr>CiscoSans</vt:lpstr>
      <vt:lpstr>Wingdings</vt:lpstr>
      <vt:lpstr>naranjo-4-3</vt:lpstr>
      <vt:lpstr>Comunicación de Datos y Redes</vt:lpstr>
      <vt:lpstr>Conmutadores de la capa de enlace</vt:lpstr>
      <vt:lpstr>Capa de Enlace</vt:lpstr>
      <vt:lpstr>Capa de Enlace</vt:lpstr>
      <vt:lpstr>Capa de Enlace</vt:lpstr>
      <vt:lpstr>Taller 04: Servicios Capa de Enlace</vt:lpstr>
      <vt:lpstr>Trama de Ethernet Encapsulamiento de Ethernet</vt:lpstr>
      <vt:lpstr>Trama de Ethernet Encapsulamiento de Ethernet (continuación)</vt:lpstr>
      <vt:lpstr>Trama de Ethernet Subcapa MAC</vt:lpstr>
      <vt:lpstr>MAC e IP Destino en la misma red</vt:lpstr>
      <vt:lpstr>MAC e IP Destino en una red remota</vt:lpstr>
      <vt:lpstr>Capa de Red</vt:lpstr>
      <vt:lpstr>La capa de red en las comunicaciones La capa de red</vt:lpstr>
      <vt:lpstr>La capa de red en las comunicaciones Protocolos de capa de red</vt:lpstr>
      <vt:lpstr>Características del protocolo IP Encapsulamiento de IP</vt:lpstr>
      <vt:lpstr>Características del protocolo IP Características de IP</vt:lpstr>
      <vt:lpstr>Características del protocolo IP IP: sin conexión</vt:lpstr>
      <vt:lpstr>Características del protocolo IP IP: máximo esfuerzo de entrega</vt:lpstr>
      <vt:lpstr>Características del protocolo IP IP: independiente de los medios</vt:lpstr>
      <vt:lpstr>Paquete IPv4  Encabezado de paquetes IPv4</vt:lpstr>
      <vt:lpstr>Paquete IPv4  Encabezado de paquetes IPv4</vt:lpstr>
      <vt:lpstr>Direccionamiento IP v4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soporte</dc:creator>
  <cp:lastModifiedBy>ubb</cp:lastModifiedBy>
  <cp:revision>53</cp:revision>
  <dcterms:created xsi:type="dcterms:W3CDTF">2019-01-07T13:36:58Z</dcterms:created>
  <dcterms:modified xsi:type="dcterms:W3CDTF">2022-05-09T13:29:54Z</dcterms:modified>
</cp:coreProperties>
</file>